
<file path=[Content_Types].xml><?xml version="1.0" encoding="utf-8"?>
<Types xmlns="http://schemas.openxmlformats.org/package/2006/content-types">
  <Override PartName="/ppt/slides/slide12.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data2.xml" ContentType="application/vnd.openxmlformats-officedocument.drawingml.diagramData+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diagrams/colors1.xml" ContentType="application/vnd.openxmlformats-officedocument.drawingml.diagramColors+xml"/>
  <Override PartName="/ppt/slides/slide30.xml" ContentType="application/vnd.openxmlformats-officedocument.presentationml.slide+xml"/>
  <Override PartName="/ppt/notesSlides/notesSlide9.xml" ContentType="application/vnd.openxmlformats-officedocument.presentationml.notesSlide+xml"/>
  <Override PartName="/ppt/slides/slide35.xml" ContentType="application/vnd.openxmlformats-officedocument.presentationml.slide+xml"/>
  <Override PartName="/ppt/diagrams/drawing2.xml" ContentType="application/vnd.ms-office.drawingml.diagramDrawing+xml"/>
  <Override PartName="/ppt/slides/slide42.xml" ContentType="application/vnd.openxmlformats-officedocument.presentationml.slide+xml"/>
  <Override PartName="/docProps/app.xml" ContentType="application/vnd.openxmlformats-officedocument.extended-properties+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diagrams/layout1.xml" ContentType="application/vnd.openxmlformats-officedocument.drawingml.diagramLayout+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diagrams/layout2.xml" ContentType="application/vnd.openxmlformats-officedocument.drawingml.diagram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wmf" ContentType="image/x-wmf"/>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diagrams/quickStyle1.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diagrams/quickStyle2.xml" ContentType="application/vnd.openxmlformats-officedocument.drawingml.diagramStyle+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vml" ContentType="application/vnd.openxmlformats-officedocument.vmlDrawing"/>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Default Extension="tiff" ContentType="image/tiff"/>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diagrams/colors2.xml" ContentType="application/vnd.openxmlformats-officedocument.drawingml.diagramColors+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46"/>
  </p:notesMasterIdLst>
  <p:sldIdLst>
    <p:sldId id="292" r:id="rId2"/>
    <p:sldId id="371" r:id="rId3"/>
    <p:sldId id="372" r:id="rId4"/>
    <p:sldId id="288" r:id="rId5"/>
    <p:sldId id="389" r:id="rId6"/>
    <p:sldId id="428" r:id="rId7"/>
    <p:sldId id="423" r:id="rId8"/>
    <p:sldId id="424" r:id="rId9"/>
    <p:sldId id="425" r:id="rId10"/>
    <p:sldId id="426" r:id="rId11"/>
    <p:sldId id="427" r:id="rId12"/>
    <p:sldId id="459" r:id="rId13"/>
    <p:sldId id="450" r:id="rId14"/>
    <p:sldId id="451" r:id="rId15"/>
    <p:sldId id="452" r:id="rId16"/>
    <p:sldId id="430" r:id="rId17"/>
    <p:sldId id="453" r:id="rId18"/>
    <p:sldId id="412" r:id="rId19"/>
    <p:sldId id="454" r:id="rId20"/>
    <p:sldId id="460" r:id="rId21"/>
    <p:sldId id="433" r:id="rId22"/>
    <p:sldId id="449" r:id="rId23"/>
    <p:sldId id="455" r:id="rId24"/>
    <p:sldId id="456" r:id="rId25"/>
    <p:sldId id="457" r:id="rId26"/>
    <p:sldId id="458" r:id="rId27"/>
    <p:sldId id="431" r:id="rId28"/>
    <p:sldId id="432" r:id="rId29"/>
    <p:sldId id="436" r:id="rId30"/>
    <p:sldId id="437" r:id="rId31"/>
    <p:sldId id="438" r:id="rId32"/>
    <p:sldId id="439" r:id="rId33"/>
    <p:sldId id="440" r:id="rId34"/>
    <p:sldId id="441" r:id="rId35"/>
    <p:sldId id="442" r:id="rId36"/>
    <p:sldId id="443" r:id="rId37"/>
    <p:sldId id="444" r:id="rId38"/>
    <p:sldId id="445" r:id="rId39"/>
    <p:sldId id="446" r:id="rId40"/>
    <p:sldId id="447" r:id="rId41"/>
    <p:sldId id="448" r:id="rId42"/>
    <p:sldId id="418" r:id="rId43"/>
    <p:sldId id="434" r:id="rId44"/>
    <p:sldId id="435"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0" d="100"/>
          <a:sy n="100" d="100"/>
        </p:scale>
        <p:origin x="-8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theme" Target="theme/theme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viewProps" Target="viewProps.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notesMaster" Target="notesMasters/notesMaster1.xml"/><Relationship Id="rId35" Type="http://schemas.openxmlformats.org/officeDocument/2006/relationships/slide" Target="slides/slide34.xml"/><Relationship Id="rId51" Type="http://schemas.openxmlformats.org/officeDocument/2006/relationships/tableStyles" Target="tableStyle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printerSettings" Target="printerSettings/printerSettings1.bin"/><Relationship Id="rId48"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D2828C-EEC5-2A4E-81AB-35E8E7AFB5A3}" type="doc">
      <dgm:prSet loTypeId="urn:microsoft.com/office/officeart/2005/8/layout/funnel1" loCatId="relationship" qsTypeId="urn:microsoft.com/office/officeart/2005/8/quickstyle/simple4" qsCatId="simple" csTypeId="urn:microsoft.com/office/officeart/2005/8/colors/accent1_2" csCatId="accent1" phldr="1"/>
      <dgm:spPr/>
      <dgm:t>
        <a:bodyPr/>
        <a:lstStyle/>
        <a:p>
          <a:endParaRPr lang="en-US"/>
        </a:p>
      </dgm:t>
    </dgm:pt>
    <dgm:pt modelId="{7EB956AB-F174-FB48-BE39-DE7128D63AC1}">
      <dgm:prSet phldrT="[Text]"/>
      <dgm:spPr/>
      <dgm:t>
        <a:bodyPr/>
        <a:lstStyle/>
        <a:p>
          <a:r>
            <a:rPr lang="en-US" dirty="0" smtClean="0"/>
            <a:t>Confident</a:t>
          </a:r>
          <a:endParaRPr lang="en-US" dirty="0"/>
        </a:p>
      </dgm:t>
    </dgm:pt>
    <dgm:pt modelId="{3C856401-2495-BA44-A141-6200998F99CB}" type="parTrans" cxnId="{3823FCB7-7389-B144-BC91-C8F437558EF6}">
      <dgm:prSet/>
      <dgm:spPr/>
      <dgm:t>
        <a:bodyPr/>
        <a:lstStyle/>
        <a:p>
          <a:endParaRPr lang="en-US"/>
        </a:p>
      </dgm:t>
    </dgm:pt>
    <dgm:pt modelId="{6671921F-0390-894C-94E3-5A5BC02BB43B}" type="sibTrans" cxnId="{3823FCB7-7389-B144-BC91-C8F437558EF6}">
      <dgm:prSet/>
      <dgm:spPr/>
      <dgm:t>
        <a:bodyPr/>
        <a:lstStyle/>
        <a:p>
          <a:endParaRPr lang="en-US"/>
        </a:p>
      </dgm:t>
    </dgm:pt>
    <dgm:pt modelId="{9EB5A76F-8EB2-894D-B868-1132904C5DAC}">
      <dgm:prSet phldrT="[Text]"/>
      <dgm:spPr/>
      <dgm:t>
        <a:bodyPr/>
        <a:lstStyle/>
        <a:p>
          <a:r>
            <a:rPr lang="en-US" dirty="0" smtClean="0"/>
            <a:t>Communicative</a:t>
          </a:r>
          <a:endParaRPr lang="en-US" dirty="0"/>
        </a:p>
      </dgm:t>
    </dgm:pt>
    <dgm:pt modelId="{8CF82207-7F81-F240-BC46-E0F877386BA8}" type="parTrans" cxnId="{68BBF225-E3E2-E949-A19B-E96870BD5912}">
      <dgm:prSet/>
      <dgm:spPr/>
      <dgm:t>
        <a:bodyPr/>
        <a:lstStyle/>
        <a:p>
          <a:endParaRPr lang="en-US"/>
        </a:p>
      </dgm:t>
    </dgm:pt>
    <dgm:pt modelId="{B0BA7D7E-4DBB-CE45-9DB5-8144D6AEDF8B}" type="sibTrans" cxnId="{68BBF225-E3E2-E949-A19B-E96870BD5912}">
      <dgm:prSet/>
      <dgm:spPr/>
      <dgm:t>
        <a:bodyPr/>
        <a:lstStyle/>
        <a:p>
          <a:endParaRPr lang="en-US"/>
        </a:p>
      </dgm:t>
    </dgm:pt>
    <dgm:pt modelId="{FEDB942B-B3EA-D042-B111-37786B993AFF}">
      <dgm:prSet phldrT="[Text]"/>
      <dgm:spPr/>
      <dgm:t>
        <a:bodyPr/>
        <a:lstStyle/>
        <a:p>
          <a:r>
            <a:rPr lang="en-US" dirty="0" smtClean="0"/>
            <a:t>Cooperative</a:t>
          </a:r>
          <a:endParaRPr lang="en-US" dirty="0"/>
        </a:p>
      </dgm:t>
    </dgm:pt>
    <dgm:pt modelId="{E0DC4876-7E1A-4D46-9EFE-B632B77E095C}" type="parTrans" cxnId="{B6C4AE3D-3FEC-5244-929A-E7B97B8E97BE}">
      <dgm:prSet/>
      <dgm:spPr/>
      <dgm:t>
        <a:bodyPr/>
        <a:lstStyle/>
        <a:p>
          <a:endParaRPr lang="en-US"/>
        </a:p>
      </dgm:t>
    </dgm:pt>
    <dgm:pt modelId="{9C0084A1-E571-E64E-BC90-DB6A0EDD9A12}" type="sibTrans" cxnId="{B6C4AE3D-3FEC-5244-929A-E7B97B8E97BE}">
      <dgm:prSet/>
      <dgm:spPr/>
      <dgm:t>
        <a:bodyPr/>
        <a:lstStyle/>
        <a:p>
          <a:endParaRPr lang="en-US"/>
        </a:p>
      </dgm:t>
    </dgm:pt>
    <dgm:pt modelId="{E78D39D7-F425-0D44-9D72-C2FC51069612}">
      <dgm:prSet phldrT="[Text]"/>
      <dgm:spPr/>
      <dgm:t>
        <a:bodyPr/>
        <a:lstStyle/>
        <a:p>
          <a:r>
            <a:rPr lang="en-US" dirty="0" smtClean="0"/>
            <a:t>Library Media Specialist</a:t>
          </a:r>
          <a:endParaRPr lang="en-US" dirty="0"/>
        </a:p>
      </dgm:t>
    </dgm:pt>
    <dgm:pt modelId="{DCAF2F1A-275F-DD41-9E74-84DA8AB05DD3}" type="parTrans" cxnId="{697C95DC-54BE-4442-B47D-DE499E771B20}">
      <dgm:prSet/>
      <dgm:spPr/>
      <dgm:t>
        <a:bodyPr/>
        <a:lstStyle/>
        <a:p>
          <a:endParaRPr lang="en-US"/>
        </a:p>
      </dgm:t>
    </dgm:pt>
    <dgm:pt modelId="{A018E7C3-4CF6-5149-88F6-22F597B59D03}" type="sibTrans" cxnId="{697C95DC-54BE-4442-B47D-DE499E771B20}">
      <dgm:prSet/>
      <dgm:spPr/>
      <dgm:t>
        <a:bodyPr/>
        <a:lstStyle/>
        <a:p>
          <a:endParaRPr lang="en-US"/>
        </a:p>
      </dgm:t>
    </dgm:pt>
    <dgm:pt modelId="{1686E40B-4238-C540-9E6A-8E927543A5C8}" type="pres">
      <dgm:prSet presAssocID="{51D2828C-EEC5-2A4E-81AB-35E8E7AFB5A3}" presName="Name0" presStyleCnt="0">
        <dgm:presLayoutVars>
          <dgm:chMax val="4"/>
          <dgm:resizeHandles val="exact"/>
        </dgm:presLayoutVars>
      </dgm:prSet>
      <dgm:spPr/>
      <dgm:t>
        <a:bodyPr/>
        <a:lstStyle/>
        <a:p>
          <a:endParaRPr lang="en-US"/>
        </a:p>
      </dgm:t>
    </dgm:pt>
    <dgm:pt modelId="{00C392E0-9147-F445-92A3-9156948EEAFE}" type="pres">
      <dgm:prSet presAssocID="{51D2828C-EEC5-2A4E-81AB-35E8E7AFB5A3}" presName="ellipse" presStyleLbl="trBgShp" presStyleIdx="0" presStyleCnt="1"/>
      <dgm:spPr/>
    </dgm:pt>
    <dgm:pt modelId="{D52A1737-8ADB-3648-9C85-720D1CE89461}" type="pres">
      <dgm:prSet presAssocID="{51D2828C-EEC5-2A4E-81AB-35E8E7AFB5A3}" presName="arrow1" presStyleLbl="fgShp" presStyleIdx="0" presStyleCnt="1"/>
      <dgm:spPr/>
    </dgm:pt>
    <dgm:pt modelId="{C41E522B-1263-6740-BE0F-8F8FCC943611}" type="pres">
      <dgm:prSet presAssocID="{51D2828C-EEC5-2A4E-81AB-35E8E7AFB5A3}" presName="rectangle" presStyleLbl="revTx" presStyleIdx="0" presStyleCnt="1">
        <dgm:presLayoutVars>
          <dgm:bulletEnabled val="1"/>
        </dgm:presLayoutVars>
      </dgm:prSet>
      <dgm:spPr/>
      <dgm:t>
        <a:bodyPr/>
        <a:lstStyle/>
        <a:p>
          <a:endParaRPr lang="en-US"/>
        </a:p>
      </dgm:t>
    </dgm:pt>
    <dgm:pt modelId="{FAF9E1F3-1B17-D842-B2CC-C59AAF75C91F}" type="pres">
      <dgm:prSet presAssocID="{9EB5A76F-8EB2-894D-B868-1132904C5DAC}" presName="item1" presStyleLbl="node1" presStyleIdx="0" presStyleCnt="3">
        <dgm:presLayoutVars>
          <dgm:bulletEnabled val="1"/>
        </dgm:presLayoutVars>
      </dgm:prSet>
      <dgm:spPr/>
      <dgm:t>
        <a:bodyPr/>
        <a:lstStyle/>
        <a:p>
          <a:endParaRPr lang="en-US"/>
        </a:p>
      </dgm:t>
    </dgm:pt>
    <dgm:pt modelId="{2478B863-A705-CF42-94B1-39EE12F88826}" type="pres">
      <dgm:prSet presAssocID="{FEDB942B-B3EA-D042-B111-37786B993AFF}" presName="item2" presStyleLbl="node1" presStyleIdx="1" presStyleCnt="3">
        <dgm:presLayoutVars>
          <dgm:bulletEnabled val="1"/>
        </dgm:presLayoutVars>
      </dgm:prSet>
      <dgm:spPr/>
      <dgm:t>
        <a:bodyPr/>
        <a:lstStyle/>
        <a:p>
          <a:endParaRPr lang="en-US"/>
        </a:p>
      </dgm:t>
    </dgm:pt>
    <dgm:pt modelId="{9539F015-86D1-9641-8BB0-B757C4B3574D}" type="pres">
      <dgm:prSet presAssocID="{E78D39D7-F425-0D44-9D72-C2FC51069612}" presName="item3" presStyleLbl="node1" presStyleIdx="2" presStyleCnt="3">
        <dgm:presLayoutVars>
          <dgm:bulletEnabled val="1"/>
        </dgm:presLayoutVars>
      </dgm:prSet>
      <dgm:spPr/>
      <dgm:t>
        <a:bodyPr/>
        <a:lstStyle/>
        <a:p>
          <a:endParaRPr lang="en-US"/>
        </a:p>
      </dgm:t>
    </dgm:pt>
    <dgm:pt modelId="{985D552D-EAA8-894A-BF02-71C4DEB46519}" type="pres">
      <dgm:prSet presAssocID="{51D2828C-EEC5-2A4E-81AB-35E8E7AFB5A3}" presName="funnel" presStyleLbl="trAlignAcc1" presStyleIdx="0" presStyleCnt="1"/>
      <dgm:spPr/>
    </dgm:pt>
  </dgm:ptLst>
  <dgm:cxnLst>
    <dgm:cxn modelId="{D69268A7-9A16-344E-AFBE-0F7647F96EE8}" type="presOf" srcId="{7EB956AB-F174-FB48-BE39-DE7128D63AC1}" destId="{9539F015-86D1-9641-8BB0-B757C4B3574D}" srcOrd="0" destOrd="0" presId="urn:microsoft.com/office/officeart/2005/8/layout/funnel1"/>
    <dgm:cxn modelId="{86A0E047-E3C5-A644-A470-CDE3F26774BF}" type="presOf" srcId="{9EB5A76F-8EB2-894D-B868-1132904C5DAC}" destId="{2478B863-A705-CF42-94B1-39EE12F88826}" srcOrd="0" destOrd="0" presId="urn:microsoft.com/office/officeart/2005/8/layout/funnel1"/>
    <dgm:cxn modelId="{3823FCB7-7389-B144-BC91-C8F437558EF6}" srcId="{51D2828C-EEC5-2A4E-81AB-35E8E7AFB5A3}" destId="{7EB956AB-F174-FB48-BE39-DE7128D63AC1}" srcOrd="0" destOrd="0" parTransId="{3C856401-2495-BA44-A141-6200998F99CB}" sibTransId="{6671921F-0390-894C-94E3-5A5BC02BB43B}"/>
    <dgm:cxn modelId="{83B44D17-4B22-8E4B-90A5-C01FB05166FC}" type="presOf" srcId="{51D2828C-EEC5-2A4E-81AB-35E8E7AFB5A3}" destId="{1686E40B-4238-C540-9E6A-8E927543A5C8}" srcOrd="0" destOrd="0" presId="urn:microsoft.com/office/officeart/2005/8/layout/funnel1"/>
    <dgm:cxn modelId="{11037FF4-0EBF-5240-89CA-AC805B59A2F9}" type="presOf" srcId="{E78D39D7-F425-0D44-9D72-C2FC51069612}" destId="{C41E522B-1263-6740-BE0F-8F8FCC943611}" srcOrd="0" destOrd="0" presId="urn:microsoft.com/office/officeart/2005/8/layout/funnel1"/>
    <dgm:cxn modelId="{D6F4EB75-F383-4145-B878-26985A99D5A3}" type="presOf" srcId="{FEDB942B-B3EA-D042-B111-37786B993AFF}" destId="{FAF9E1F3-1B17-D842-B2CC-C59AAF75C91F}" srcOrd="0" destOrd="0" presId="urn:microsoft.com/office/officeart/2005/8/layout/funnel1"/>
    <dgm:cxn modelId="{68BBF225-E3E2-E949-A19B-E96870BD5912}" srcId="{51D2828C-EEC5-2A4E-81AB-35E8E7AFB5A3}" destId="{9EB5A76F-8EB2-894D-B868-1132904C5DAC}" srcOrd="1" destOrd="0" parTransId="{8CF82207-7F81-F240-BC46-E0F877386BA8}" sibTransId="{B0BA7D7E-4DBB-CE45-9DB5-8144D6AEDF8B}"/>
    <dgm:cxn modelId="{B6C4AE3D-3FEC-5244-929A-E7B97B8E97BE}" srcId="{51D2828C-EEC5-2A4E-81AB-35E8E7AFB5A3}" destId="{FEDB942B-B3EA-D042-B111-37786B993AFF}" srcOrd="2" destOrd="0" parTransId="{E0DC4876-7E1A-4D46-9EFE-B632B77E095C}" sibTransId="{9C0084A1-E571-E64E-BC90-DB6A0EDD9A12}"/>
    <dgm:cxn modelId="{697C95DC-54BE-4442-B47D-DE499E771B20}" srcId="{51D2828C-EEC5-2A4E-81AB-35E8E7AFB5A3}" destId="{E78D39D7-F425-0D44-9D72-C2FC51069612}" srcOrd="3" destOrd="0" parTransId="{DCAF2F1A-275F-DD41-9E74-84DA8AB05DD3}" sibTransId="{A018E7C3-4CF6-5149-88F6-22F597B59D03}"/>
    <dgm:cxn modelId="{09CBEC6A-CE3E-7840-B274-5207BEC9A428}" type="presParOf" srcId="{1686E40B-4238-C540-9E6A-8E927543A5C8}" destId="{00C392E0-9147-F445-92A3-9156948EEAFE}" srcOrd="0" destOrd="0" presId="urn:microsoft.com/office/officeart/2005/8/layout/funnel1"/>
    <dgm:cxn modelId="{A336A801-71CC-DD40-8FA6-BDDDEBFCF3A3}" type="presParOf" srcId="{1686E40B-4238-C540-9E6A-8E927543A5C8}" destId="{D52A1737-8ADB-3648-9C85-720D1CE89461}" srcOrd="1" destOrd="0" presId="urn:microsoft.com/office/officeart/2005/8/layout/funnel1"/>
    <dgm:cxn modelId="{0910E32C-799F-FC49-B80A-EC4F160B92E3}" type="presParOf" srcId="{1686E40B-4238-C540-9E6A-8E927543A5C8}" destId="{C41E522B-1263-6740-BE0F-8F8FCC943611}" srcOrd="2" destOrd="0" presId="urn:microsoft.com/office/officeart/2005/8/layout/funnel1"/>
    <dgm:cxn modelId="{0FF81083-3A83-EC41-A9CD-27868BD6CBD8}" type="presParOf" srcId="{1686E40B-4238-C540-9E6A-8E927543A5C8}" destId="{FAF9E1F3-1B17-D842-B2CC-C59AAF75C91F}" srcOrd="3" destOrd="0" presId="urn:microsoft.com/office/officeart/2005/8/layout/funnel1"/>
    <dgm:cxn modelId="{D8D47314-D68A-2A45-A14E-86E835F93FBD}" type="presParOf" srcId="{1686E40B-4238-C540-9E6A-8E927543A5C8}" destId="{2478B863-A705-CF42-94B1-39EE12F88826}" srcOrd="4" destOrd="0" presId="urn:microsoft.com/office/officeart/2005/8/layout/funnel1"/>
    <dgm:cxn modelId="{55CF78BD-4891-7948-B553-1F5E2E11EB67}" type="presParOf" srcId="{1686E40B-4238-C540-9E6A-8E927543A5C8}" destId="{9539F015-86D1-9641-8BB0-B757C4B3574D}" srcOrd="5" destOrd="0" presId="urn:microsoft.com/office/officeart/2005/8/layout/funnel1"/>
    <dgm:cxn modelId="{54C39093-09C0-2F44-AA87-520C48A7AD3C}" type="presParOf" srcId="{1686E40B-4238-C540-9E6A-8E927543A5C8}" destId="{985D552D-EAA8-894A-BF02-71C4DEB46519}" srcOrd="6" destOrd="0" presId="urn:microsoft.com/office/officeart/2005/8/layout/funne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79A26F-F879-534E-8963-4B92DF440E21}" type="doc">
      <dgm:prSet loTypeId="urn:microsoft.com/office/officeart/2005/8/layout/radial5" loCatId="relationship" qsTypeId="urn:microsoft.com/office/officeart/2005/8/quickstyle/simple4" qsCatId="simple" csTypeId="urn:microsoft.com/office/officeart/2005/8/colors/accent1_2" csCatId="accent1" phldr="1"/>
      <dgm:spPr/>
      <dgm:t>
        <a:bodyPr/>
        <a:lstStyle/>
        <a:p>
          <a:endParaRPr lang="en-US"/>
        </a:p>
      </dgm:t>
    </dgm:pt>
    <dgm:pt modelId="{B3147427-9BD5-1448-94E1-9D40CBCB9B81}">
      <dgm:prSet phldrT="[Text]"/>
      <dgm:spPr/>
      <dgm:t>
        <a:bodyPr/>
        <a:lstStyle/>
        <a:p>
          <a:r>
            <a:rPr lang="en-US" dirty="0" smtClean="0"/>
            <a:t>Library Media Specialist</a:t>
          </a:r>
          <a:endParaRPr lang="en-US" dirty="0"/>
        </a:p>
      </dgm:t>
    </dgm:pt>
    <dgm:pt modelId="{AE591DFD-3A58-B640-A04E-579480E3F4AA}" type="parTrans" cxnId="{EC473997-A7CD-8142-BD9D-ED8E0D145419}">
      <dgm:prSet/>
      <dgm:spPr/>
      <dgm:t>
        <a:bodyPr/>
        <a:lstStyle/>
        <a:p>
          <a:endParaRPr lang="en-US"/>
        </a:p>
      </dgm:t>
    </dgm:pt>
    <dgm:pt modelId="{8CD99E10-05E9-0142-BF35-AAA5D3E700EA}" type="sibTrans" cxnId="{EC473997-A7CD-8142-BD9D-ED8E0D145419}">
      <dgm:prSet/>
      <dgm:spPr/>
      <dgm:t>
        <a:bodyPr/>
        <a:lstStyle/>
        <a:p>
          <a:endParaRPr lang="en-US"/>
        </a:p>
      </dgm:t>
    </dgm:pt>
    <dgm:pt modelId="{30616BC4-C7C1-FD48-A7AE-9332A4B90613}">
      <dgm:prSet phldrT="[Text]"/>
      <dgm:spPr/>
      <dgm:t>
        <a:bodyPr/>
        <a:lstStyle/>
        <a:p>
          <a:r>
            <a:rPr lang="en-US" dirty="0" smtClean="0"/>
            <a:t>Students</a:t>
          </a:r>
          <a:endParaRPr lang="en-US" dirty="0"/>
        </a:p>
      </dgm:t>
    </dgm:pt>
    <dgm:pt modelId="{93379740-F032-1047-95A3-BE7CF4AC4F63}" type="parTrans" cxnId="{8D61BB82-2B61-2641-8C3F-70127C61735B}">
      <dgm:prSet/>
      <dgm:spPr/>
      <dgm:t>
        <a:bodyPr/>
        <a:lstStyle/>
        <a:p>
          <a:endParaRPr lang="en-US"/>
        </a:p>
      </dgm:t>
    </dgm:pt>
    <dgm:pt modelId="{27CE0A5E-0F24-F14D-BBF4-E0452B984536}" type="sibTrans" cxnId="{8D61BB82-2B61-2641-8C3F-70127C61735B}">
      <dgm:prSet/>
      <dgm:spPr/>
      <dgm:t>
        <a:bodyPr/>
        <a:lstStyle/>
        <a:p>
          <a:endParaRPr lang="en-US"/>
        </a:p>
      </dgm:t>
    </dgm:pt>
    <dgm:pt modelId="{BD8C2C81-BC52-3640-A756-56DC423AFA85}">
      <dgm:prSet phldrT="[Text]"/>
      <dgm:spPr/>
      <dgm:t>
        <a:bodyPr/>
        <a:lstStyle/>
        <a:p>
          <a:r>
            <a:rPr lang="en-US" dirty="0" smtClean="0"/>
            <a:t>Curriculum</a:t>
          </a:r>
          <a:endParaRPr lang="en-US" dirty="0"/>
        </a:p>
      </dgm:t>
    </dgm:pt>
    <dgm:pt modelId="{97854B87-868E-0B4C-BA19-41B1C1712211}" type="parTrans" cxnId="{AFCD6705-365B-0A48-A6D1-26F5ADC30C92}">
      <dgm:prSet/>
      <dgm:spPr/>
      <dgm:t>
        <a:bodyPr/>
        <a:lstStyle/>
        <a:p>
          <a:endParaRPr lang="en-US"/>
        </a:p>
      </dgm:t>
    </dgm:pt>
    <dgm:pt modelId="{FA3A01E2-A793-F643-A691-14E43EDB8F61}" type="sibTrans" cxnId="{AFCD6705-365B-0A48-A6D1-26F5ADC30C92}">
      <dgm:prSet/>
      <dgm:spPr/>
      <dgm:t>
        <a:bodyPr/>
        <a:lstStyle/>
        <a:p>
          <a:endParaRPr lang="en-US"/>
        </a:p>
      </dgm:t>
    </dgm:pt>
    <dgm:pt modelId="{3897538A-06C3-BB42-A415-259AF18C667A}">
      <dgm:prSet phldrT="[Text]"/>
      <dgm:spPr/>
      <dgm:t>
        <a:bodyPr/>
        <a:lstStyle/>
        <a:p>
          <a:r>
            <a:rPr lang="en-US" dirty="0" smtClean="0"/>
            <a:t>Resources</a:t>
          </a:r>
          <a:endParaRPr lang="en-US" dirty="0"/>
        </a:p>
      </dgm:t>
    </dgm:pt>
    <dgm:pt modelId="{BB812502-4C36-B948-AA4A-A6CCB9CB6301}" type="parTrans" cxnId="{096ACA2C-8A6D-BD4B-AD76-70892B177102}">
      <dgm:prSet/>
      <dgm:spPr/>
      <dgm:t>
        <a:bodyPr/>
        <a:lstStyle/>
        <a:p>
          <a:endParaRPr lang="en-US"/>
        </a:p>
      </dgm:t>
    </dgm:pt>
    <dgm:pt modelId="{058D95A6-776F-9F44-BC63-82F1B3B857E5}" type="sibTrans" cxnId="{096ACA2C-8A6D-BD4B-AD76-70892B177102}">
      <dgm:prSet/>
      <dgm:spPr/>
      <dgm:t>
        <a:bodyPr/>
        <a:lstStyle/>
        <a:p>
          <a:endParaRPr lang="en-US"/>
        </a:p>
      </dgm:t>
    </dgm:pt>
    <dgm:pt modelId="{99A5B640-C7D7-524E-82F1-F6603912AEB8}">
      <dgm:prSet phldrT="[Text]"/>
      <dgm:spPr/>
      <dgm:t>
        <a:bodyPr/>
        <a:lstStyle/>
        <a:p>
          <a:r>
            <a:rPr lang="en-US" dirty="0" smtClean="0"/>
            <a:t>Staff</a:t>
          </a:r>
          <a:endParaRPr lang="en-US" dirty="0"/>
        </a:p>
      </dgm:t>
    </dgm:pt>
    <dgm:pt modelId="{46A401FA-ECFE-8740-B92E-766E13F8F826}" type="parTrans" cxnId="{35F9E9B7-EE34-CB47-B21E-3A463DD8D0C2}">
      <dgm:prSet/>
      <dgm:spPr/>
      <dgm:t>
        <a:bodyPr/>
        <a:lstStyle/>
        <a:p>
          <a:endParaRPr lang="en-US"/>
        </a:p>
      </dgm:t>
    </dgm:pt>
    <dgm:pt modelId="{37D57E0A-C3B4-EB40-AC3B-C33B74149BCB}" type="sibTrans" cxnId="{35F9E9B7-EE34-CB47-B21E-3A463DD8D0C2}">
      <dgm:prSet/>
      <dgm:spPr/>
      <dgm:t>
        <a:bodyPr/>
        <a:lstStyle/>
        <a:p>
          <a:endParaRPr lang="en-US"/>
        </a:p>
      </dgm:t>
    </dgm:pt>
    <dgm:pt modelId="{5D919B8D-6EA0-1C40-B550-0540952E8C6B}">
      <dgm:prSet phldrT="[Text]"/>
      <dgm:spPr/>
      <dgm:t>
        <a:bodyPr/>
        <a:lstStyle/>
        <a:p>
          <a:endParaRPr lang="en-US" dirty="0"/>
        </a:p>
      </dgm:t>
    </dgm:pt>
    <dgm:pt modelId="{2FA9BF48-3718-E949-B992-462A1386E5EA}" type="parTrans" cxnId="{30750DB5-8217-7340-BB7C-B9A54D862292}">
      <dgm:prSet/>
      <dgm:spPr/>
      <dgm:t>
        <a:bodyPr/>
        <a:lstStyle/>
        <a:p>
          <a:endParaRPr lang="en-US"/>
        </a:p>
      </dgm:t>
    </dgm:pt>
    <dgm:pt modelId="{B31F5006-4A34-6149-95B8-99362B9A174A}" type="sibTrans" cxnId="{30750DB5-8217-7340-BB7C-B9A54D862292}">
      <dgm:prSet/>
      <dgm:spPr/>
      <dgm:t>
        <a:bodyPr/>
        <a:lstStyle/>
        <a:p>
          <a:endParaRPr lang="en-US"/>
        </a:p>
      </dgm:t>
    </dgm:pt>
    <dgm:pt modelId="{09C4968B-C0AE-8D4F-A6C7-072E34D388A0}" type="pres">
      <dgm:prSet presAssocID="{9F79A26F-F879-534E-8963-4B92DF440E21}" presName="Name0" presStyleCnt="0">
        <dgm:presLayoutVars>
          <dgm:chMax val="1"/>
          <dgm:dir/>
          <dgm:animLvl val="ctr"/>
          <dgm:resizeHandles val="exact"/>
        </dgm:presLayoutVars>
      </dgm:prSet>
      <dgm:spPr/>
      <dgm:t>
        <a:bodyPr/>
        <a:lstStyle/>
        <a:p>
          <a:endParaRPr lang="en-US"/>
        </a:p>
      </dgm:t>
    </dgm:pt>
    <dgm:pt modelId="{B79EB556-4FBF-914C-A66B-845506B41DFA}" type="pres">
      <dgm:prSet presAssocID="{B3147427-9BD5-1448-94E1-9D40CBCB9B81}" presName="centerShape" presStyleLbl="node0" presStyleIdx="0" presStyleCnt="1"/>
      <dgm:spPr/>
      <dgm:t>
        <a:bodyPr/>
        <a:lstStyle/>
        <a:p>
          <a:endParaRPr lang="en-US"/>
        </a:p>
      </dgm:t>
    </dgm:pt>
    <dgm:pt modelId="{4E3680BA-A844-BC4A-9573-CC59CE8C92A9}" type="pres">
      <dgm:prSet presAssocID="{93379740-F032-1047-95A3-BE7CF4AC4F63}" presName="parTrans" presStyleLbl="sibTrans2D1" presStyleIdx="0" presStyleCnt="4"/>
      <dgm:spPr/>
      <dgm:t>
        <a:bodyPr/>
        <a:lstStyle/>
        <a:p>
          <a:endParaRPr lang="en-US"/>
        </a:p>
      </dgm:t>
    </dgm:pt>
    <dgm:pt modelId="{6A7E74C9-B5D4-6442-9D8E-F0C86AD9677B}" type="pres">
      <dgm:prSet presAssocID="{93379740-F032-1047-95A3-BE7CF4AC4F63}" presName="connectorText" presStyleLbl="sibTrans2D1" presStyleIdx="0" presStyleCnt="4"/>
      <dgm:spPr/>
      <dgm:t>
        <a:bodyPr/>
        <a:lstStyle/>
        <a:p>
          <a:endParaRPr lang="en-US"/>
        </a:p>
      </dgm:t>
    </dgm:pt>
    <dgm:pt modelId="{1A170333-7601-E847-9BD0-1FC9259588C9}" type="pres">
      <dgm:prSet presAssocID="{30616BC4-C7C1-FD48-A7AE-9332A4B90613}" presName="node" presStyleLbl="node1" presStyleIdx="0" presStyleCnt="4">
        <dgm:presLayoutVars>
          <dgm:bulletEnabled val="1"/>
        </dgm:presLayoutVars>
      </dgm:prSet>
      <dgm:spPr/>
      <dgm:t>
        <a:bodyPr/>
        <a:lstStyle/>
        <a:p>
          <a:endParaRPr lang="en-US"/>
        </a:p>
      </dgm:t>
    </dgm:pt>
    <dgm:pt modelId="{949F2755-D785-F647-A4D6-ADE1894EEAC2}" type="pres">
      <dgm:prSet presAssocID="{97854B87-868E-0B4C-BA19-41B1C1712211}" presName="parTrans" presStyleLbl="sibTrans2D1" presStyleIdx="1" presStyleCnt="4"/>
      <dgm:spPr/>
      <dgm:t>
        <a:bodyPr/>
        <a:lstStyle/>
        <a:p>
          <a:endParaRPr lang="en-US"/>
        </a:p>
      </dgm:t>
    </dgm:pt>
    <dgm:pt modelId="{A593D5B3-9472-9949-BC07-65CF9179579F}" type="pres">
      <dgm:prSet presAssocID="{97854B87-868E-0B4C-BA19-41B1C1712211}" presName="connectorText" presStyleLbl="sibTrans2D1" presStyleIdx="1" presStyleCnt="4"/>
      <dgm:spPr/>
      <dgm:t>
        <a:bodyPr/>
        <a:lstStyle/>
        <a:p>
          <a:endParaRPr lang="en-US"/>
        </a:p>
      </dgm:t>
    </dgm:pt>
    <dgm:pt modelId="{762704D5-A973-D24E-8BB9-89B77699C932}" type="pres">
      <dgm:prSet presAssocID="{BD8C2C81-BC52-3640-A756-56DC423AFA85}" presName="node" presStyleLbl="node1" presStyleIdx="1" presStyleCnt="4">
        <dgm:presLayoutVars>
          <dgm:bulletEnabled val="1"/>
        </dgm:presLayoutVars>
      </dgm:prSet>
      <dgm:spPr/>
      <dgm:t>
        <a:bodyPr/>
        <a:lstStyle/>
        <a:p>
          <a:endParaRPr lang="en-US"/>
        </a:p>
      </dgm:t>
    </dgm:pt>
    <dgm:pt modelId="{4A74228D-12C8-584A-A955-DFD054AE650A}" type="pres">
      <dgm:prSet presAssocID="{BB812502-4C36-B948-AA4A-A6CCB9CB6301}" presName="parTrans" presStyleLbl="sibTrans2D1" presStyleIdx="2" presStyleCnt="4"/>
      <dgm:spPr/>
      <dgm:t>
        <a:bodyPr/>
        <a:lstStyle/>
        <a:p>
          <a:endParaRPr lang="en-US"/>
        </a:p>
      </dgm:t>
    </dgm:pt>
    <dgm:pt modelId="{841282C5-FC95-9944-9A37-C6224DDBFC61}" type="pres">
      <dgm:prSet presAssocID="{BB812502-4C36-B948-AA4A-A6CCB9CB6301}" presName="connectorText" presStyleLbl="sibTrans2D1" presStyleIdx="2" presStyleCnt="4"/>
      <dgm:spPr/>
      <dgm:t>
        <a:bodyPr/>
        <a:lstStyle/>
        <a:p>
          <a:endParaRPr lang="en-US"/>
        </a:p>
      </dgm:t>
    </dgm:pt>
    <dgm:pt modelId="{0A9FD3E7-4B24-8846-9863-9CD88DB73B49}" type="pres">
      <dgm:prSet presAssocID="{3897538A-06C3-BB42-A415-259AF18C667A}" presName="node" presStyleLbl="node1" presStyleIdx="2" presStyleCnt="4">
        <dgm:presLayoutVars>
          <dgm:bulletEnabled val="1"/>
        </dgm:presLayoutVars>
      </dgm:prSet>
      <dgm:spPr/>
      <dgm:t>
        <a:bodyPr/>
        <a:lstStyle/>
        <a:p>
          <a:endParaRPr lang="en-US"/>
        </a:p>
      </dgm:t>
    </dgm:pt>
    <dgm:pt modelId="{1B6D98AC-6A17-C24C-95EC-D67D6C50B279}" type="pres">
      <dgm:prSet presAssocID="{46A401FA-ECFE-8740-B92E-766E13F8F826}" presName="parTrans" presStyleLbl="sibTrans2D1" presStyleIdx="3" presStyleCnt="4"/>
      <dgm:spPr/>
      <dgm:t>
        <a:bodyPr/>
        <a:lstStyle/>
        <a:p>
          <a:endParaRPr lang="en-US"/>
        </a:p>
      </dgm:t>
    </dgm:pt>
    <dgm:pt modelId="{31E17078-EB41-7943-AC66-7164A5D8C564}" type="pres">
      <dgm:prSet presAssocID="{46A401FA-ECFE-8740-B92E-766E13F8F826}" presName="connectorText" presStyleLbl="sibTrans2D1" presStyleIdx="3" presStyleCnt="4"/>
      <dgm:spPr/>
      <dgm:t>
        <a:bodyPr/>
        <a:lstStyle/>
        <a:p>
          <a:endParaRPr lang="en-US"/>
        </a:p>
      </dgm:t>
    </dgm:pt>
    <dgm:pt modelId="{1658F254-CBF7-6248-B12D-7943E3758F07}" type="pres">
      <dgm:prSet presAssocID="{99A5B640-C7D7-524E-82F1-F6603912AEB8}" presName="node" presStyleLbl="node1" presStyleIdx="3" presStyleCnt="4">
        <dgm:presLayoutVars>
          <dgm:bulletEnabled val="1"/>
        </dgm:presLayoutVars>
      </dgm:prSet>
      <dgm:spPr/>
      <dgm:t>
        <a:bodyPr/>
        <a:lstStyle/>
        <a:p>
          <a:endParaRPr lang="en-US"/>
        </a:p>
      </dgm:t>
    </dgm:pt>
  </dgm:ptLst>
  <dgm:cxnLst>
    <dgm:cxn modelId="{B5FA90E2-2AEF-624B-A3E4-ED5CD2E90A33}" type="presOf" srcId="{BB812502-4C36-B948-AA4A-A6CCB9CB6301}" destId="{4A74228D-12C8-584A-A955-DFD054AE650A}" srcOrd="0" destOrd="0" presId="urn:microsoft.com/office/officeart/2005/8/layout/radial5"/>
    <dgm:cxn modelId="{35F9E9B7-EE34-CB47-B21E-3A463DD8D0C2}" srcId="{B3147427-9BD5-1448-94E1-9D40CBCB9B81}" destId="{99A5B640-C7D7-524E-82F1-F6603912AEB8}" srcOrd="3" destOrd="0" parTransId="{46A401FA-ECFE-8740-B92E-766E13F8F826}" sibTransId="{37D57E0A-C3B4-EB40-AC3B-C33B74149BCB}"/>
    <dgm:cxn modelId="{80E1D141-185B-2544-8FDB-9F07D62207D2}" type="presOf" srcId="{46A401FA-ECFE-8740-B92E-766E13F8F826}" destId="{31E17078-EB41-7943-AC66-7164A5D8C564}" srcOrd="1" destOrd="0" presId="urn:microsoft.com/office/officeart/2005/8/layout/radial5"/>
    <dgm:cxn modelId="{590F79E3-0522-9D43-AC66-133DD0D5055A}" type="presOf" srcId="{BB812502-4C36-B948-AA4A-A6CCB9CB6301}" destId="{841282C5-FC95-9944-9A37-C6224DDBFC61}" srcOrd="1" destOrd="0" presId="urn:microsoft.com/office/officeart/2005/8/layout/radial5"/>
    <dgm:cxn modelId="{096ACA2C-8A6D-BD4B-AD76-70892B177102}" srcId="{B3147427-9BD5-1448-94E1-9D40CBCB9B81}" destId="{3897538A-06C3-BB42-A415-259AF18C667A}" srcOrd="2" destOrd="0" parTransId="{BB812502-4C36-B948-AA4A-A6CCB9CB6301}" sibTransId="{058D95A6-776F-9F44-BC63-82F1B3B857E5}"/>
    <dgm:cxn modelId="{FF1E7F70-6968-F646-89DC-151BFDBDD16F}" type="presOf" srcId="{97854B87-868E-0B4C-BA19-41B1C1712211}" destId="{949F2755-D785-F647-A4D6-ADE1894EEAC2}" srcOrd="0" destOrd="0" presId="urn:microsoft.com/office/officeart/2005/8/layout/radial5"/>
    <dgm:cxn modelId="{8D61BB82-2B61-2641-8C3F-70127C61735B}" srcId="{B3147427-9BD5-1448-94E1-9D40CBCB9B81}" destId="{30616BC4-C7C1-FD48-A7AE-9332A4B90613}" srcOrd="0" destOrd="0" parTransId="{93379740-F032-1047-95A3-BE7CF4AC4F63}" sibTransId="{27CE0A5E-0F24-F14D-BBF4-E0452B984536}"/>
    <dgm:cxn modelId="{13A8DA2C-1032-D842-BEF6-614808D399E9}" type="presOf" srcId="{B3147427-9BD5-1448-94E1-9D40CBCB9B81}" destId="{B79EB556-4FBF-914C-A66B-845506B41DFA}" srcOrd="0" destOrd="0" presId="urn:microsoft.com/office/officeart/2005/8/layout/radial5"/>
    <dgm:cxn modelId="{23A12D2E-91F2-6D43-BC70-6D9153C19209}" type="presOf" srcId="{3897538A-06C3-BB42-A415-259AF18C667A}" destId="{0A9FD3E7-4B24-8846-9863-9CD88DB73B49}" srcOrd="0" destOrd="0" presId="urn:microsoft.com/office/officeart/2005/8/layout/radial5"/>
    <dgm:cxn modelId="{EA1A1D44-8E70-1A4F-8460-2C6FE0343A41}" type="presOf" srcId="{30616BC4-C7C1-FD48-A7AE-9332A4B90613}" destId="{1A170333-7601-E847-9BD0-1FC9259588C9}" srcOrd="0" destOrd="0" presId="urn:microsoft.com/office/officeart/2005/8/layout/radial5"/>
    <dgm:cxn modelId="{59DB3264-B637-BA4E-B9E2-8BA187504E99}" type="presOf" srcId="{46A401FA-ECFE-8740-B92E-766E13F8F826}" destId="{1B6D98AC-6A17-C24C-95EC-D67D6C50B279}" srcOrd="0" destOrd="0" presId="urn:microsoft.com/office/officeart/2005/8/layout/radial5"/>
    <dgm:cxn modelId="{AFCD6705-365B-0A48-A6D1-26F5ADC30C92}" srcId="{B3147427-9BD5-1448-94E1-9D40CBCB9B81}" destId="{BD8C2C81-BC52-3640-A756-56DC423AFA85}" srcOrd="1" destOrd="0" parTransId="{97854B87-868E-0B4C-BA19-41B1C1712211}" sibTransId="{FA3A01E2-A793-F643-A691-14E43EDB8F61}"/>
    <dgm:cxn modelId="{398CB70E-1DE1-424D-B586-8D595AFCE395}" type="presOf" srcId="{99A5B640-C7D7-524E-82F1-F6603912AEB8}" destId="{1658F254-CBF7-6248-B12D-7943E3758F07}" srcOrd="0" destOrd="0" presId="urn:microsoft.com/office/officeart/2005/8/layout/radial5"/>
    <dgm:cxn modelId="{30750DB5-8217-7340-BB7C-B9A54D862292}" srcId="{9F79A26F-F879-534E-8963-4B92DF440E21}" destId="{5D919B8D-6EA0-1C40-B550-0540952E8C6B}" srcOrd="1" destOrd="0" parTransId="{2FA9BF48-3718-E949-B992-462A1386E5EA}" sibTransId="{B31F5006-4A34-6149-95B8-99362B9A174A}"/>
    <dgm:cxn modelId="{CE1613A6-5709-F54E-B2BA-E58693BF3D13}" type="presOf" srcId="{97854B87-868E-0B4C-BA19-41B1C1712211}" destId="{A593D5B3-9472-9949-BC07-65CF9179579F}" srcOrd="1" destOrd="0" presId="urn:microsoft.com/office/officeart/2005/8/layout/radial5"/>
    <dgm:cxn modelId="{DA1C7CFC-0146-6A49-A2AB-75E6C6CA622B}" type="presOf" srcId="{93379740-F032-1047-95A3-BE7CF4AC4F63}" destId="{6A7E74C9-B5D4-6442-9D8E-F0C86AD9677B}" srcOrd="1" destOrd="0" presId="urn:microsoft.com/office/officeart/2005/8/layout/radial5"/>
    <dgm:cxn modelId="{FB2585AA-A62F-8045-AF8B-3605ACFCC4EA}" type="presOf" srcId="{BD8C2C81-BC52-3640-A756-56DC423AFA85}" destId="{762704D5-A973-D24E-8BB9-89B77699C932}" srcOrd="0" destOrd="0" presId="urn:microsoft.com/office/officeart/2005/8/layout/radial5"/>
    <dgm:cxn modelId="{EC473997-A7CD-8142-BD9D-ED8E0D145419}" srcId="{9F79A26F-F879-534E-8963-4B92DF440E21}" destId="{B3147427-9BD5-1448-94E1-9D40CBCB9B81}" srcOrd="0" destOrd="0" parTransId="{AE591DFD-3A58-B640-A04E-579480E3F4AA}" sibTransId="{8CD99E10-05E9-0142-BF35-AAA5D3E700EA}"/>
    <dgm:cxn modelId="{B5353C8C-2A81-B441-8A2F-7C4421CE2ED1}" type="presOf" srcId="{93379740-F032-1047-95A3-BE7CF4AC4F63}" destId="{4E3680BA-A844-BC4A-9573-CC59CE8C92A9}" srcOrd="0" destOrd="0" presId="urn:microsoft.com/office/officeart/2005/8/layout/radial5"/>
    <dgm:cxn modelId="{83AC2FF1-2198-8740-AE65-0C0FBC45EE7C}" type="presOf" srcId="{9F79A26F-F879-534E-8963-4B92DF440E21}" destId="{09C4968B-C0AE-8D4F-A6C7-072E34D388A0}" srcOrd="0" destOrd="0" presId="urn:microsoft.com/office/officeart/2005/8/layout/radial5"/>
    <dgm:cxn modelId="{FCD790AE-E51B-A949-82EC-F1257875E314}" type="presParOf" srcId="{09C4968B-C0AE-8D4F-A6C7-072E34D388A0}" destId="{B79EB556-4FBF-914C-A66B-845506B41DFA}" srcOrd="0" destOrd="0" presId="urn:microsoft.com/office/officeart/2005/8/layout/radial5"/>
    <dgm:cxn modelId="{EB7B58C8-7A9A-F54E-9536-31AF5E136B1B}" type="presParOf" srcId="{09C4968B-C0AE-8D4F-A6C7-072E34D388A0}" destId="{4E3680BA-A844-BC4A-9573-CC59CE8C92A9}" srcOrd="1" destOrd="0" presId="urn:microsoft.com/office/officeart/2005/8/layout/radial5"/>
    <dgm:cxn modelId="{FA918B82-6DD5-DB4E-BD9A-9AB6AA1D76BA}" type="presParOf" srcId="{4E3680BA-A844-BC4A-9573-CC59CE8C92A9}" destId="{6A7E74C9-B5D4-6442-9D8E-F0C86AD9677B}" srcOrd="0" destOrd="0" presId="urn:microsoft.com/office/officeart/2005/8/layout/radial5"/>
    <dgm:cxn modelId="{75203F66-9534-0B43-B64E-E69999661882}" type="presParOf" srcId="{09C4968B-C0AE-8D4F-A6C7-072E34D388A0}" destId="{1A170333-7601-E847-9BD0-1FC9259588C9}" srcOrd="2" destOrd="0" presId="urn:microsoft.com/office/officeart/2005/8/layout/radial5"/>
    <dgm:cxn modelId="{6CB2CF29-A26F-9F47-91C8-87334D462874}" type="presParOf" srcId="{09C4968B-C0AE-8D4F-A6C7-072E34D388A0}" destId="{949F2755-D785-F647-A4D6-ADE1894EEAC2}" srcOrd="3" destOrd="0" presId="urn:microsoft.com/office/officeart/2005/8/layout/radial5"/>
    <dgm:cxn modelId="{CCC0D574-8C66-C441-9A3D-FF533797A02F}" type="presParOf" srcId="{949F2755-D785-F647-A4D6-ADE1894EEAC2}" destId="{A593D5B3-9472-9949-BC07-65CF9179579F}" srcOrd="0" destOrd="0" presId="urn:microsoft.com/office/officeart/2005/8/layout/radial5"/>
    <dgm:cxn modelId="{41C6F039-69A2-4248-9F03-9C7A97385B5C}" type="presParOf" srcId="{09C4968B-C0AE-8D4F-A6C7-072E34D388A0}" destId="{762704D5-A973-D24E-8BB9-89B77699C932}" srcOrd="4" destOrd="0" presId="urn:microsoft.com/office/officeart/2005/8/layout/radial5"/>
    <dgm:cxn modelId="{5557D33E-A379-BD49-981B-1E8BC9454E6D}" type="presParOf" srcId="{09C4968B-C0AE-8D4F-A6C7-072E34D388A0}" destId="{4A74228D-12C8-584A-A955-DFD054AE650A}" srcOrd="5" destOrd="0" presId="urn:microsoft.com/office/officeart/2005/8/layout/radial5"/>
    <dgm:cxn modelId="{47D423DC-6270-7342-A55C-38423AB20F51}" type="presParOf" srcId="{4A74228D-12C8-584A-A955-DFD054AE650A}" destId="{841282C5-FC95-9944-9A37-C6224DDBFC61}" srcOrd="0" destOrd="0" presId="urn:microsoft.com/office/officeart/2005/8/layout/radial5"/>
    <dgm:cxn modelId="{E08428DD-714B-D84D-82F4-1C9510BCC2DA}" type="presParOf" srcId="{09C4968B-C0AE-8D4F-A6C7-072E34D388A0}" destId="{0A9FD3E7-4B24-8846-9863-9CD88DB73B49}" srcOrd="6" destOrd="0" presId="urn:microsoft.com/office/officeart/2005/8/layout/radial5"/>
    <dgm:cxn modelId="{29E7A10E-F307-3543-97A2-EB533B9C3962}" type="presParOf" srcId="{09C4968B-C0AE-8D4F-A6C7-072E34D388A0}" destId="{1B6D98AC-6A17-C24C-95EC-D67D6C50B279}" srcOrd="7" destOrd="0" presId="urn:microsoft.com/office/officeart/2005/8/layout/radial5"/>
    <dgm:cxn modelId="{1F204E06-00F8-4D4F-815F-3E0FCCF2018E}" type="presParOf" srcId="{1B6D98AC-6A17-C24C-95EC-D67D6C50B279}" destId="{31E17078-EB41-7943-AC66-7164A5D8C564}" srcOrd="0" destOrd="0" presId="urn:microsoft.com/office/officeart/2005/8/layout/radial5"/>
    <dgm:cxn modelId="{893B469E-98FB-E540-8403-DFF0A95782E3}" type="presParOf" srcId="{09C4968B-C0AE-8D4F-A6C7-072E34D388A0}" destId="{1658F254-CBF7-6248-B12D-7943E3758F07}" srcOrd="8"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C392E0-9147-F445-92A3-9156948EEAFE}">
      <dsp:nvSpPr>
        <dsp:cNvPr id="0" name=""/>
        <dsp:cNvSpPr/>
      </dsp:nvSpPr>
      <dsp:spPr>
        <a:xfrm>
          <a:off x="2284613" y="183867"/>
          <a:ext cx="3649057" cy="1267269"/>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2A1737-8ADB-3648-9C85-720D1CE89461}">
      <dsp:nvSpPr>
        <dsp:cNvPr id="0" name=""/>
        <dsp:cNvSpPr/>
      </dsp:nvSpPr>
      <dsp:spPr>
        <a:xfrm>
          <a:off x="3761209" y="3286980"/>
          <a:ext cx="707181" cy="452596"/>
        </a:xfrm>
        <a:prstGeom prst="downArrow">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C41E522B-1263-6740-BE0F-8F8FCC943611}">
      <dsp:nvSpPr>
        <dsp:cNvPr id="0" name=""/>
        <dsp:cNvSpPr/>
      </dsp:nvSpPr>
      <dsp:spPr>
        <a:xfrm>
          <a:off x="2417563" y="3649057"/>
          <a:ext cx="3394472" cy="8486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Library Media Specialist</a:t>
          </a:r>
          <a:endParaRPr lang="en-US" sz="2400" kern="1200" dirty="0"/>
        </a:p>
      </dsp:txBody>
      <dsp:txXfrm>
        <a:off x="2417563" y="3649057"/>
        <a:ext cx="3394472" cy="848618"/>
      </dsp:txXfrm>
    </dsp:sp>
    <dsp:sp modelId="{FAF9E1F3-1B17-D842-B2CC-C59AAF75C91F}">
      <dsp:nvSpPr>
        <dsp:cNvPr id="0" name=""/>
        <dsp:cNvSpPr/>
      </dsp:nvSpPr>
      <dsp:spPr>
        <a:xfrm>
          <a:off x="3611286" y="1549010"/>
          <a:ext cx="1272927" cy="127292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Cooperative</a:t>
          </a:r>
          <a:endParaRPr lang="en-US" sz="1000" kern="1200" dirty="0"/>
        </a:p>
      </dsp:txBody>
      <dsp:txXfrm>
        <a:off x="3611286" y="1549010"/>
        <a:ext cx="1272927" cy="1272927"/>
      </dsp:txXfrm>
    </dsp:sp>
    <dsp:sp modelId="{2478B863-A705-CF42-94B1-39EE12F88826}">
      <dsp:nvSpPr>
        <dsp:cNvPr id="0" name=""/>
        <dsp:cNvSpPr/>
      </dsp:nvSpPr>
      <dsp:spPr>
        <a:xfrm>
          <a:off x="2700436" y="594032"/>
          <a:ext cx="1272927" cy="127292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Communicative</a:t>
          </a:r>
          <a:endParaRPr lang="en-US" sz="1000" kern="1200" dirty="0"/>
        </a:p>
      </dsp:txBody>
      <dsp:txXfrm>
        <a:off x="2700436" y="594032"/>
        <a:ext cx="1272927" cy="1272927"/>
      </dsp:txXfrm>
    </dsp:sp>
    <dsp:sp modelId="{9539F015-86D1-9641-8BB0-B757C4B3574D}">
      <dsp:nvSpPr>
        <dsp:cNvPr id="0" name=""/>
        <dsp:cNvSpPr/>
      </dsp:nvSpPr>
      <dsp:spPr>
        <a:xfrm>
          <a:off x="4001650" y="286267"/>
          <a:ext cx="1272927" cy="127292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Confident</a:t>
          </a:r>
          <a:endParaRPr lang="en-US" sz="1000" kern="1200" dirty="0"/>
        </a:p>
      </dsp:txBody>
      <dsp:txXfrm>
        <a:off x="4001650" y="286267"/>
        <a:ext cx="1272927" cy="1272927"/>
      </dsp:txXfrm>
    </dsp:sp>
    <dsp:sp modelId="{985D552D-EAA8-894A-BF02-71C4DEB46519}">
      <dsp:nvSpPr>
        <dsp:cNvPr id="0" name=""/>
        <dsp:cNvSpPr/>
      </dsp:nvSpPr>
      <dsp:spPr>
        <a:xfrm>
          <a:off x="2134691" y="28287"/>
          <a:ext cx="3960217" cy="3168174"/>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9EB556-4FBF-914C-A66B-845506B41DFA}">
      <dsp:nvSpPr>
        <dsp:cNvPr id="0" name=""/>
        <dsp:cNvSpPr/>
      </dsp:nvSpPr>
      <dsp:spPr>
        <a:xfrm>
          <a:off x="3520082" y="1668264"/>
          <a:ext cx="1189434" cy="1189434"/>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Library Media Specialist</a:t>
          </a:r>
          <a:endParaRPr lang="en-US" sz="1600" kern="1200" dirty="0"/>
        </a:p>
      </dsp:txBody>
      <dsp:txXfrm>
        <a:off x="3520082" y="1668264"/>
        <a:ext cx="1189434" cy="1189434"/>
      </dsp:txXfrm>
    </dsp:sp>
    <dsp:sp modelId="{4E3680BA-A844-BC4A-9573-CC59CE8C92A9}">
      <dsp:nvSpPr>
        <dsp:cNvPr id="0" name=""/>
        <dsp:cNvSpPr/>
      </dsp:nvSpPr>
      <dsp:spPr>
        <a:xfrm rot="16200000">
          <a:off x="3988740" y="1235348"/>
          <a:ext cx="252118" cy="404407"/>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6200000">
        <a:off x="3988740" y="1235348"/>
        <a:ext cx="252118" cy="404407"/>
      </dsp:txXfrm>
    </dsp:sp>
    <dsp:sp modelId="{1A170333-7601-E847-9BD0-1FC9259588C9}">
      <dsp:nvSpPr>
        <dsp:cNvPr id="0" name=""/>
        <dsp:cNvSpPr/>
      </dsp:nvSpPr>
      <dsp:spPr>
        <a:xfrm>
          <a:off x="3520082" y="3134"/>
          <a:ext cx="1189434" cy="1189434"/>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Students</a:t>
          </a:r>
          <a:endParaRPr lang="en-US" sz="1400" kern="1200" dirty="0"/>
        </a:p>
      </dsp:txBody>
      <dsp:txXfrm>
        <a:off x="3520082" y="3134"/>
        <a:ext cx="1189434" cy="1189434"/>
      </dsp:txXfrm>
    </dsp:sp>
    <dsp:sp modelId="{949F2755-D785-F647-A4D6-ADE1894EEAC2}">
      <dsp:nvSpPr>
        <dsp:cNvPr id="0" name=""/>
        <dsp:cNvSpPr/>
      </dsp:nvSpPr>
      <dsp:spPr>
        <a:xfrm>
          <a:off x="4814170" y="2060777"/>
          <a:ext cx="252118" cy="404407"/>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4814170" y="2060777"/>
        <a:ext cx="252118" cy="404407"/>
      </dsp:txXfrm>
    </dsp:sp>
    <dsp:sp modelId="{762704D5-A973-D24E-8BB9-89B77699C932}">
      <dsp:nvSpPr>
        <dsp:cNvPr id="0" name=""/>
        <dsp:cNvSpPr/>
      </dsp:nvSpPr>
      <dsp:spPr>
        <a:xfrm>
          <a:off x="5185212" y="1668264"/>
          <a:ext cx="1189434" cy="1189434"/>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Curriculum</a:t>
          </a:r>
          <a:endParaRPr lang="en-US" sz="1400" kern="1200" dirty="0"/>
        </a:p>
      </dsp:txBody>
      <dsp:txXfrm>
        <a:off x="5185212" y="1668264"/>
        <a:ext cx="1189434" cy="1189434"/>
      </dsp:txXfrm>
    </dsp:sp>
    <dsp:sp modelId="{4A74228D-12C8-584A-A955-DFD054AE650A}">
      <dsp:nvSpPr>
        <dsp:cNvPr id="0" name=""/>
        <dsp:cNvSpPr/>
      </dsp:nvSpPr>
      <dsp:spPr>
        <a:xfrm rot="5400000">
          <a:off x="3988740" y="2886207"/>
          <a:ext cx="252118" cy="404407"/>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5400000">
        <a:off x="3988740" y="2886207"/>
        <a:ext cx="252118" cy="404407"/>
      </dsp:txXfrm>
    </dsp:sp>
    <dsp:sp modelId="{0A9FD3E7-4B24-8846-9863-9CD88DB73B49}">
      <dsp:nvSpPr>
        <dsp:cNvPr id="0" name=""/>
        <dsp:cNvSpPr/>
      </dsp:nvSpPr>
      <dsp:spPr>
        <a:xfrm>
          <a:off x="3520082" y="3333394"/>
          <a:ext cx="1189434" cy="1189434"/>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Resources</a:t>
          </a:r>
          <a:endParaRPr lang="en-US" sz="1400" kern="1200" dirty="0"/>
        </a:p>
      </dsp:txBody>
      <dsp:txXfrm>
        <a:off x="3520082" y="3333394"/>
        <a:ext cx="1189434" cy="1189434"/>
      </dsp:txXfrm>
    </dsp:sp>
    <dsp:sp modelId="{1B6D98AC-6A17-C24C-95EC-D67D6C50B279}">
      <dsp:nvSpPr>
        <dsp:cNvPr id="0" name=""/>
        <dsp:cNvSpPr/>
      </dsp:nvSpPr>
      <dsp:spPr>
        <a:xfrm rot="10800000">
          <a:off x="3163311" y="2060777"/>
          <a:ext cx="252118" cy="404407"/>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3163311" y="2060777"/>
        <a:ext cx="252118" cy="404407"/>
      </dsp:txXfrm>
    </dsp:sp>
    <dsp:sp modelId="{1658F254-CBF7-6248-B12D-7943E3758F07}">
      <dsp:nvSpPr>
        <dsp:cNvPr id="0" name=""/>
        <dsp:cNvSpPr/>
      </dsp:nvSpPr>
      <dsp:spPr>
        <a:xfrm>
          <a:off x="1854952" y="1668264"/>
          <a:ext cx="1189434" cy="1189434"/>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Staff</a:t>
          </a:r>
          <a:endParaRPr lang="en-US" sz="1400" kern="1200" dirty="0"/>
        </a:p>
      </dsp:txBody>
      <dsp:txXfrm>
        <a:off x="1854952" y="1668264"/>
        <a:ext cx="1189434" cy="1189434"/>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33F227-6B54-F242-A084-BD3DA8848BC2}" type="datetimeFigureOut">
              <a:rPr lang="en-US" smtClean="0"/>
              <a:pPr/>
              <a:t>4/16/12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877F03-02FA-FA47-B874-19D71198B02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D015D8DC-EA9E-014F-9A72-BCBD2EE3E740}" type="slidenum">
              <a:rPr lang="en-US"/>
              <a:pPr/>
              <a:t>30</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a:latin typeface="Times" charset="0"/>
              </a:rPr>
              <a:t>	I think that the information included in this Power Point presentation will be useful to teachers, but I fear they will not be very enthusiastic about the topic.  In an effort to recognize this I have entitled the presentation Copyright: Who Cares?  I hope that by not overselling the subject that teachers will recognize that like standardized test scores and root canals copyright is something we must all deal with. I also hope to be honest with them in suggesting that by providing information about copyright and fair use, I am not only helping them to cover their butts, but I am also helping to cover mine.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A4543C63-ABE6-0543-8AED-C8AD015E635D}" type="slidenum">
              <a:rPr lang="en-US"/>
              <a:pPr/>
              <a:t>31</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US">
                <a:latin typeface="Times" charset="0"/>
              </a:rPr>
              <a:t>As a condition of employment all District 87 teachers are required to sign an AUP which in part states that you agree to follow all copyright laws.</a:t>
            </a:r>
          </a:p>
          <a:p>
            <a:pPr eaLnBrk="1" hangingPunct="1"/>
            <a:r>
              <a:rPr lang="en-US">
                <a:latin typeface="Times" charset="0"/>
              </a:rPr>
              <a:t>I know some in our district have heard of the fines imposed for loading software illegally.  I have heard that as much as $10,000 per violation has been assessed.</a:t>
            </a:r>
          </a:p>
          <a:p>
            <a:pPr eaLnBrk="1" hangingPunct="1"/>
            <a:r>
              <a:rPr lang="en-US">
                <a:latin typeface="Times" charset="0"/>
              </a:rPr>
              <a:t>What good is it to teach respect and fairness if we don’t respect the work others have done and work to use it fairly?</a:t>
            </a:r>
          </a:p>
          <a:p>
            <a:pPr eaLnBrk="1" hangingPunct="1"/>
            <a:r>
              <a:rPr lang="en-US">
                <a:latin typeface="Times" charset="0"/>
              </a:rPr>
              <a:t>You’ll just feel better about yourself really.  No really!</a:t>
            </a:r>
          </a:p>
          <a:p>
            <a:pPr eaLnBrk="1" hangingPunct="1"/>
            <a:endParaRPr lang="en-US">
              <a:latin typeface="Times"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2E37ED10-0794-C243-9CCD-EF61A3CE7FB4}" type="slidenum">
              <a:rPr lang="en-US"/>
              <a:pPr/>
              <a:t>32</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r>
              <a:rPr lang="en-US" dirty="0">
                <a:latin typeface="Times" charset="0"/>
              </a:rPr>
              <a:t>There are popular myths about copyright.  Teachers feel they can copy almost anything because it is being used in education.  Followed by its myth twin brother, that as long as I cite the source I can use it.</a:t>
            </a:r>
          </a:p>
          <a:p>
            <a:pPr eaLnBrk="1" hangingPunct="1"/>
            <a:endParaRPr lang="en-US" dirty="0">
              <a:latin typeface="Times" charset="0"/>
            </a:endParaRPr>
          </a:p>
          <a:p>
            <a:pPr eaLnBrk="1" hangingPunct="1"/>
            <a:r>
              <a:rPr lang="en-US" dirty="0">
                <a:latin typeface="Times" charset="0"/>
              </a:rPr>
              <a:t> The second myth is that as long as teachers are not making money from a project it qualifies as acceptable.  Seldom to teachers apply the better test, “Am I causing the originator of the work to lose money?”  Even if this may not be the case, it does not assure fair use.</a:t>
            </a:r>
          </a:p>
          <a:p>
            <a:pPr eaLnBrk="1" hangingPunct="1"/>
            <a:endParaRPr lang="en-US" dirty="0">
              <a:latin typeface="Times" charset="0"/>
            </a:endParaRPr>
          </a:p>
          <a:p>
            <a:pPr eaLnBrk="1" hangingPunct="1"/>
            <a:r>
              <a:rPr lang="en-US" dirty="0">
                <a:latin typeface="Times" charset="0"/>
              </a:rPr>
              <a:t>The last myth is that I don’t need to worry.  What are the chances that a copyright infringement will be detected?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8C9F53F2-3AAC-6944-9D25-FFFDDAA7920A}" type="slidenum">
              <a:rPr lang="en-US"/>
              <a:pPr/>
              <a:t>33</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dirty="0">
              <a:latin typeface="Times" charset="0"/>
            </a:endParaRPr>
          </a:p>
          <a:p>
            <a:pPr eaLnBrk="1" hangingPunct="1"/>
            <a:r>
              <a:rPr lang="en-US" dirty="0">
                <a:latin typeface="Times" charset="0"/>
              </a:rPr>
              <a:t>In 2001 CUSD 300 in Carpentersville, Illinois settled a $50,000 software piracy claim with the Business Software Alliance </a:t>
            </a:r>
          </a:p>
          <a:p>
            <a:pPr eaLnBrk="1" hangingPunct="1"/>
            <a:endParaRPr lang="en-US" dirty="0">
              <a:latin typeface="Times" charset="0"/>
            </a:endParaRPr>
          </a:p>
          <a:p>
            <a:pPr eaLnBrk="1" hangingPunct="1"/>
            <a:r>
              <a:rPr lang="en-US" dirty="0">
                <a:latin typeface="Times" charset="0"/>
              </a:rPr>
              <a:t>Addison-Wesley VS. NYU settled out of court in a case involving questionable photocopying policies.</a:t>
            </a:r>
          </a:p>
          <a:p>
            <a:pPr eaLnBrk="1" hangingPunct="1"/>
            <a:endParaRPr lang="en-US" dirty="0">
              <a:latin typeface="Times" charset="0"/>
            </a:endParaRPr>
          </a:p>
          <a:p>
            <a:pPr eaLnBrk="1" hangingPunct="1"/>
            <a:r>
              <a:rPr lang="en-US" dirty="0">
                <a:latin typeface="Times" charset="0"/>
              </a:rPr>
              <a:t>NBC suit against a suburban Chicago school district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EB8795E-CB13-D247-8D4B-47530B422C89}" type="slidenum">
              <a:rPr lang="en-US"/>
              <a:pPr/>
              <a:t>34</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a:latin typeface="Times" charset="0"/>
              </a:rPr>
              <a:t>The concept of copyright began in England in the mid 1500’s.  The Founding Fathers considered it important enough to include in the U.S. Constitution.  At its essence copyright is giving the author exclusive rights to their work.  </a:t>
            </a:r>
          </a:p>
          <a:p>
            <a:pPr eaLnBrk="1" hangingPunct="1"/>
            <a:endParaRPr lang="en-US">
              <a:latin typeface="Times" charset="0"/>
            </a:endParaRPr>
          </a:p>
          <a:p>
            <a:pPr eaLnBrk="1" hangingPunct="1"/>
            <a:r>
              <a:rPr lang="en-US">
                <a:latin typeface="Times" charset="0"/>
              </a:rPr>
              <a:t>The original intent of copyright in the constitution was to “promote the progress of science and the useful arts” (article 1, Section 8)  So you see copyright was really intended as a means to share knowledge in a way that is fair to the originator of the work as well as to the person using the work.</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F005D7A-3B95-E74B-B83A-53CB48D8BC91}" type="slidenum">
              <a:rPr lang="en-US"/>
              <a:pPr/>
              <a:t>35</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buFontTx/>
              <a:buChar char="•"/>
            </a:pPr>
            <a:r>
              <a:rPr lang="en-US">
                <a:latin typeface="Times" charset="0"/>
              </a:rPr>
              <a:t>Anything created before 1923 is in the public domain.  </a:t>
            </a:r>
          </a:p>
          <a:p>
            <a:pPr eaLnBrk="1" hangingPunct="1">
              <a:buFontTx/>
              <a:buChar char="•"/>
            </a:pPr>
            <a:r>
              <a:rPr lang="en-US">
                <a:latin typeface="Times" charset="0"/>
              </a:rPr>
              <a:t>If a work was created between 1923-1963 and the copyright was never renewed it is in the public domain.  </a:t>
            </a:r>
          </a:p>
          <a:p>
            <a:pPr eaLnBrk="1" hangingPunct="1">
              <a:buFontTx/>
              <a:buChar char="•"/>
            </a:pPr>
            <a:r>
              <a:rPr lang="en-US">
                <a:latin typeface="Times" charset="0"/>
              </a:rPr>
              <a:t>If between 1923-1963 and the work was timely renewed, it is copyrighted for 95 years from the original date of publication.  </a:t>
            </a:r>
          </a:p>
          <a:p>
            <a:pPr eaLnBrk="1" hangingPunct="1">
              <a:buFontTx/>
              <a:buChar char="•"/>
            </a:pPr>
            <a:r>
              <a:rPr lang="en-US">
                <a:latin typeface="Times" charset="0"/>
              </a:rPr>
              <a:t>1964-1977 with the © symbol 95 years from date of first publication.  </a:t>
            </a:r>
          </a:p>
          <a:p>
            <a:pPr eaLnBrk="1" hangingPunct="1">
              <a:buFontTx/>
              <a:buChar char="•"/>
            </a:pPr>
            <a:r>
              <a:rPr lang="en-US">
                <a:latin typeface="Times" charset="0"/>
              </a:rPr>
              <a:t>1978 or after the life of the author plus 70 years.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742612DB-1443-B64A-A438-A4F484771546}" type="slidenum">
              <a:rPr lang="en-US"/>
              <a:pPr/>
              <a:t>36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a:latin typeface="Times" charset="0"/>
              </a:rPr>
              <a:t>Be sure to discuss the difference between educational uses that is tied to the curriculum and in school, but non educational uses such as watching videos as a part of good behavior or selling a derivative product to raise money for some school related club or function.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DE6CBBBC-196E-2542-88C8-5AA8E299D709}" type="slidenum">
              <a:rPr lang="en-US"/>
              <a:pPr/>
              <a:t>37</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a:latin typeface="Times" charset="0"/>
              </a:rPr>
              <a:t>This is where creativity is key.  If students do something completely different from the original source the copyrighted work is taken from it is more likely to be considered Fair Use.</a:t>
            </a:r>
          </a:p>
          <a:p>
            <a:pPr eaLnBrk="1" hangingPunct="1"/>
            <a:r>
              <a:rPr lang="en-US">
                <a:latin typeface="Times" charset="0"/>
              </a:rPr>
              <a:t>What is done with the final product is equally important.  Sharing a power point that a student has created is different than posting it on the web.  When you post to the web you are publishing.  You don’t have a right to do that unless you have been given permission from the copyright holder.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D6FD68BE-07F3-4341-BC10-4FE23A176ECD}" type="slidenum">
              <a:rPr lang="en-US"/>
              <a:pPr/>
              <a:t>39</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a:latin typeface="Time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547688"/>
            <a:ext cx="7772400" cy="1052512"/>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066800" y="2057400"/>
            <a:ext cx="3810000" cy="4114800"/>
          </a:xfrm>
        </p:spPr>
        <p:txBody>
          <a:bodyPr/>
          <a:lstStyle/>
          <a:p>
            <a:pPr lvl="0"/>
            <a:endParaRPr lang="en-US" noProof="0" dirty="0" smtClean="0"/>
          </a:p>
        </p:txBody>
      </p:sp>
      <p:sp>
        <p:nvSpPr>
          <p:cNvPr id="4" name="Text Placeholder 3"/>
          <p:cNvSpPr>
            <a:spLocks noGrp="1"/>
          </p:cNvSpPr>
          <p:nvPr>
            <p:ph type="body" sz="half" idx="2"/>
          </p:nvPr>
        </p:nvSpPr>
        <p:spPr>
          <a:xfrm>
            <a:off x="50292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dirty="0"/>
          </a:p>
        </p:txBody>
      </p:sp>
      <p:sp>
        <p:nvSpPr>
          <p:cNvPr id="6" name="Rectangle 8"/>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9"/>
          <p:cNvSpPr>
            <a:spLocks noGrp="1" noChangeArrowheads="1"/>
          </p:cNvSpPr>
          <p:nvPr>
            <p:ph type="sldNum" sz="quarter" idx="12"/>
          </p:nvPr>
        </p:nvSpPr>
        <p:spPr>
          <a:ln/>
        </p:spPr>
        <p:txBody>
          <a:bodyPr/>
          <a:lstStyle>
            <a:lvl1pPr>
              <a:defRPr/>
            </a:lvl1pPr>
          </a:lstStyle>
          <a:p>
            <a:fld id="{6AFDE81F-EF5C-624A-9690-D4AE8BF64C34}"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547688"/>
            <a:ext cx="7772400" cy="10525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029200" y="2057400"/>
            <a:ext cx="3810000" cy="4114800"/>
          </a:xfrm>
        </p:spPr>
        <p:txBody>
          <a:bodyPr/>
          <a:lstStyle/>
          <a:p>
            <a:pPr lvl="0"/>
            <a:endParaRPr lang="en-US" noProof="0" dirty="0" smtClean="0"/>
          </a:p>
        </p:txBody>
      </p:sp>
      <p:sp>
        <p:nvSpPr>
          <p:cNvPr id="5" name="Rectangle 7"/>
          <p:cNvSpPr>
            <a:spLocks noGrp="1" noChangeArrowheads="1"/>
          </p:cNvSpPr>
          <p:nvPr>
            <p:ph type="dt" sz="half" idx="10"/>
          </p:nvPr>
        </p:nvSpPr>
        <p:spPr>
          <a:ln/>
        </p:spPr>
        <p:txBody>
          <a:bodyPr/>
          <a:lstStyle>
            <a:lvl1pPr>
              <a:defRPr/>
            </a:lvl1pPr>
          </a:lstStyle>
          <a:p>
            <a:pPr>
              <a:defRPr/>
            </a:pPr>
            <a:endParaRPr lang="en-US" dirty="0"/>
          </a:p>
        </p:txBody>
      </p:sp>
      <p:sp>
        <p:nvSpPr>
          <p:cNvPr id="6" name="Rectangle 8"/>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9"/>
          <p:cNvSpPr>
            <a:spLocks noGrp="1" noChangeArrowheads="1"/>
          </p:cNvSpPr>
          <p:nvPr>
            <p:ph type="sldNum" sz="quarter" idx="12"/>
          </p:nvPr>
        </p:nvSpPr>
        <p:spPr>
          <a:ln/>
        </p:spPr>
        <p:txBody>
          <a:bodyPr/>
          <a:lstStyle>
            <a:lvl1pPr>
              <a:defRPr/>
            </a:lvl1pPr>
          </a:lstStyle>
          <a:p>
            <a:fld id="{B11965F5-CAF2-034E-BDBE-44E079513F49}"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941966-6F7E-504C-8AAD-896AACCE67EE}" type="datetimeFigureOut">
              <a:rPr lang="en-US" smtClean="0"/>
              <a:pPr/>
              <a:t>4/16/12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41966-6F7E-504C-8AAD-896AACCE67EE}" type="datetimeFigureOut">
              <a:rPr lang="en-US" smtClean="0"/>
              <a:pPr/>
              <a:t>4/16/12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F9F390-18C5-804A-8E89-C83BF618FC0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 TargetMode="Externa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hyperlink" Target="http://www.youtube.com/watch?v=ddqhFhSe7bw" TargetMode="External"/><Relationship Id="rId1" Type="http://schemas.openxmlformats.org/officeDocument/2006/relationships/slideLayout" Target="../slideLayouts/slideLayout2.xml"/><Relationship Id="rId2" Type="http://schemas.openxmlformats.org/officeDocument/2006/relationships/hyperlink" Target="http://www.squarecirclez.com/blog/teach-like-your-hairs-on-fire/756" TargetMode="External"/><Relationship Id="rId3" Type="http://schemas.openxmlformats.org/officeDocument/2006/relationships/hyperlink" Target="http://www.youtube.com/watch?v=77uRQeu_pUQ&amp;feature=relate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youtube.com/watch?v=POi4rvN_Yts&amp;feature=relmfu"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articles.latimes.com/2012/apr/11/business/la-fi-apple-antitrust-20120412"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district87.org/esc/boardpolicy/Board%20Policies/6.235%20Board%20Policy.pdf" TargetMode="External"/><Relationship Id="rId3"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4.wm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5.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6.wmf"/><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7.wmf"/><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8.wm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4" Type="http://schemas.openxmlformats.org/officeDocument/2006/relationships/image" Target="../media/image10.wmf"/><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11.wmf"/><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4" Type="http://schemas.openxmlformats.org/officeDocument/2006/relationships/hyperlink" Target="http://www.mtsu.edu/~itconf/proceed03/98.html"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www.csus.edu/indiv/p/peachj/edte230/copyright/%23articl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youtube.com/watch?v=io3BrAQl3so" TargetMode="External"/><Relationship Id="rId3"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pics4learning.com/"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youtube.com/watch?v=pTiRfBHkZzM&amp;feature=PlayList&amp;p=CBFD3EB42A3B7E12&amp;playnext=1&amp;playnext_from=PL&amp;index=64" TargetMode="External"/><Relationship Id="rId3" Type="http://schemas.openxmlformats.org/officeDocument/2006/relationships/image" Target="../media/image14.tif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6" Type="http://schemas.microsoft.com/office/2007/relationships/diagramDrawing" Target="../diagrams/drawing1.xml"/><Relationship Id="rId4" Type="http://schemas.openxmlformats.org/officeDocument/2006/relationships/diagramQuickStyle" Target="../diagrams/quickStyle1.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44.xml.rels><?xml version="1.0" encoding="UTF-8" standalone="yes"?>
<Relationships xmlns="http://schemas.openxmlformats.org/package/2006/relationships"><Relationship Id="rId6" Type="http://schemas.microsoft.com/office/2007/relationships/diagramDrawing" Target="../diagrams/drawing2.xml"/><Relationship Id="rId4" Type="http://schemas.openxmlformats.org/officeDocument/2006/relationships/diagramQuickStyle" Target="../diagrams/quickStyle2.xml"/><Relationship Id="rId1" Type="http://schemas.openxmlformats.org/officeDocument/2006/relationships/slideLayout" Target="../slideLayouts/slideLayout2.xml"/><Relationship Id="rId2" Type="http://schemas.openxmlformats.org/officeDocument/2006/relationships/diagramData" Target="../diagrams/data2.xml"/><Relationship Id="rId3" Type="http://schemas.openxmlformats.org/officeDocument/2006/relationships/diagramLayout" Target="../diagrams/layout2.xml"/><Relationship Id="rId5" Type="http://schemas.openxmlformats.org/officeDocument/2006/relationships/diagramColors" Target="../diagrams/colors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Information </a:t>
            </a:r>
            <a:r>
              <a:rPr lang="en-US" dirty="0"/>
              <a:t>Literacy Instruction for School Libraries</a:t>
            </a:r>
          </a:p>
        </p:txBody>
      </p:sp>
      <p:sp>
        <p:nvSpPr>
          <p:cNvPr id="3" name="Subtitle 2"/>
          <p:cNvSpPr>
            <a:spLocks noGrp="1"/>
          </p:cNvSpPr>
          <p:nvPr>
            <p:ph type="subTitle" idx="1"/>
          </p:nvPr>
        </p:nvSpPr>
        <p:spPr/>
        <p:txBody>
          <a:bodyPr/>
          <a:lstStyle/>
          <a:p>
            <a:r>
              <a:rPr lang="en-US" dirty="0" smtClean="0"/>
              <a:t>C&amp;I 445</a:t>
            </a:r>
          </a:p>
          <a:p>
            <a:r>
              <a:rPr lang="en-US" dirty="0" smtClean="0"/>
              <a:t>April 16, 2012</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8152816"/>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17267" y="274638"/>
            <a:ext cx="8229600" cy="1143000"/>
          </a:xfrm>
        </p:spPr>
        <p:txBody>
          <a:bodyPr/>
          <a:lstStyle/>
          <a:p>
            <a:r>
              <a:rPr lang="en-US" dirty="0" smtClean="0"/>
              <a:t>Action Plan Rubric</a:t>
            </a:r>
            <a:endParaRPr lang="en-US" dirty="0"/>
          </a:p>
        </p:txBody>
      </p:sp>
      <p:graphicFrame>
        <p:nvGraphicFramePr>
          <p:cNvPr id="28675" name="Object 3"/>
          <p:cNvGraphicFramePr>
            <a:graphicFrameLocks noChangeAspect="1"/>
          </p:cNvGraphicFramePr>
          <p:nvPr/>
        </p:nvGraphicFramePr>
        <p:xfrm>
          <a:off x="891234" y="1661160"/>
          <a:ext cx="7732538" cy="2548421"/>
        </p:xfrm>
        <a:graphic>
          <a:graphicData uri="http://schemas.openxmlformats.org/presentationml/2006/ole">
            <p:oleObj spid="_x0000_s61442" name="Document" r:id="rId3" imgW="5625893" imgH="1854132" progId="Word.Document.12">
              <p:link updateAutomatic="1"/>
            </p:oleObj>
          </a:graphicData>
        </a:graphic>
      </p:graphicFrame>
      <p:sp>
        <p:nvSpPr>
          <p:cNvPr id="4" name="TextBox 3"/>
          <p:cNvSpPr txBox="1"/>
          <p:nvPr/>
        </p:nvSpPr>
        <p:spPr>
          <a:xfrm>
            <a:off x="1158240" y="4495800"/>
            <a:ext cx="7252172" cy="584776"/>
          </a:xfrm>
          <a:prstGeom prst="rect">
            <a:avLst/>
          </a:prstGeom>
          <a:noFill/>
        </p:spPr>
        <p:txBody>
          <a:bodyPr wrap="square" rtlCol="0">
            <a:spAutoFit/>
          </a:bodyPr>
          <a:lstStyle/>
          <a:p>
            <a:pPr algn="ctr"/>
            <a:r>
              <a:rPr lang="en-US" sz="3200" dirty="0" smtClean="0">
                <a:latin typeface="Bookman" pitchFamily="18" charset="0"/>
              </a:rPr>
              <a:t>Plans are due April 30th</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Plan</a:t>
            </a:r>
            <a:endParaRPr lang="en-US" dirty="0"/>
          </a:p>
        </p:txBody>
      </p:sp>
      <p:sp>
        <p:nvSpPr>
          <p:cNvPr id="3" name="Content Placeholder 2"/>
          <p:cNvSpPr>
            <a:spLocks noGrp="1"/>
          </p:cNvSpPr>
          <p:nvPr>
            <p:ph idx="1"/>
          </p:nvPr>
        </p:nvSpPr>
        <p:spPr/>
        <p:txBody>
          <a:bodyPr/>
          <a:lstStyle/>
          <a:p>
            <a:r>
              <a:rPr lang="en-US" dirty="0" smtClean="0"/>
              <a:t>Email to me</a:t>
            </a:r>
          </a:p>
          <a:p>
            <a:pPr lvl="1"/>
            <a:r>
              <a:rPr lang="en-US" dirty="0" smtClean="0"/>
              <a:t>1 Word Document</a:t>
            </a:r>
          </a:p>
          <a:p>
            <a:pPr lvl="1"/>
            <a:r>
              <a:rPr lang="en-US" dirty="0" smtClean="0"/>
              <a:t>3-4 Slide presentation to outline your plan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Picture</a:t>
            </a:r>
            <a:endParaRPr lang="en-US" dirty="0"/>
          </a:p>
        </p:txBody>
      </p:sp>
      <p:sp>
        <p:nvSpPr>
          <p:cNvPr id="3" name="Content Placeholder 2"/>
          <p:cNvSpPr>
            <a:spLocks noGrp="1"/>
          </p:cNvSpPr>
          <p:nvPr>
            <p:ph idx="1"/>
          </p:nvPr>
        </p:nvSpPr>
        <p:spPr/>
        <p:txBody>
          <a:bodyPr/>
          <a:lstStyle/>
          <a:p>
            <a:r>
              <a:rPr lang="en-US" dirty="0" smtClean="0"/>
              <a:t>Defining Information Literacy</a:t>
            </a:r>
          </a:p>
          <a:p>
            <a:r>
              <a:rPr lang="en-US" dirty="0" smtClean="0"/>
              <a:t>Standards and Skills</a:t>
            </a:r>
          </a:p>
          <a:p>
            <a:r>
              <a:rPr lang="en-US" dirty="0" smtClean="0"/>
              <a:t>Research/Process Models</a:t>
            </a:r>
          </a:p>
          <a:p>
            <a:r>
              <a:rPr lang="en-US" dirty="0" smtClean="0"/>
              <a:t>Curriculum Mapping</a:t>
            </a:r>
          </a:p>
          <a:p>
            <a:r>
              <a:rPr lang="en-US" dirty="0" smtClean="0"/>
              <a:t>Collaboration</a:t>
            </a:r>
          </a:p>
          <a:p>
            <a:r>
              <a:rPr lang="en-US" dirty="0" smtClean="0"/>
              <a:t>Technologies that assist Information Literacy</a:t>
            </a:r>
          </a:p>
          <a:p>
            <a:r>
              <a:rPr lang="en-US" dirty="0" smtClean="0"/>
              <a:t>Evangelize </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16008825"/>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Crucial Question</a:t>
            </a:r>
            <a:endParaRPr lang="en-US" dirty="0"/>
          </a:p>
        </p:txBody>
      </p:sp>
      <p:sp>
        <p:nvSpPr>
          <p:cNvPr id="3" name="Content Placeholder 2"/>
          <p:cNvSpPr>
            <a:spLocks noGrp="1"/>
          </p:cNvSpPr>
          <p:nvPr>
            <p:ph idx="1"/>
          </p:nvPr>
        </p:nvSpPr>
        <p:spPr/>
        <p:txBody>
          <a:bodyPr/>
          <a:lstStyle/>
          <a:p>
            <a:r>
              <a:rPr lang="en-US" dirty="0" smtClean="0"/>
              <a:t>So how do we teach students to be ethical in their pursuit and use of information?</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Hair’s on Fire</a:t>
            </a:r>
            <a:endParaRPr lang="en-US" dirty="0"/>
          </a:p>
        </p:txBody>
      </p:sp>
      <p:sp>
        <p:nvSpPr>
          <p:cNvPr id="3" name="Content Placeholder 2"/>
          <p:cNvSpPr>
            <a:spLocks noGrp="1"/>
          </p:cNvSpPr>
          <p:nvPr>
            <p:ph idx="1"/>
          </p:nvPr>
        </p:nvSpPr>
        <p:spPr/>
        <p:txBody>
          <a:bodyPr/>
          <a:lstStyle/>
          <a:p>
            <a:r>
              <a:rPr lang="en-US" dirty="0" smtClean="0"/>
              <a:t>Book- Teach Like Your Hair is on Fire by </a:t>
            </a:r>
            <a:r>
              <a:rPr lang="en-US" dirty="0" err="1" smtClean="0"/>
              <a:t>Esquith</a:t>
            </a:r>
            <a:endParaRPr lang="en-US" dirty="0" smtClean="0"/>
          </a:p>
          <a:p>
            <a:pPr lvl="1"/>
            <a:r>
              <a:rPr lang="en-US" dirty="0" smtClean="0">
                <a:hlinkClick r:id="rId2"/>
              </a:rPr>
              <a:t>http://www.squarecirclez.com/blog/teach-like-your-hairs-on-fire/756</a:t>
            </a:r>
            <a:r>
              <a:rPr lang="en-US" dirty="0" smtClean="0"/>
              <a:t> </a:t>
            </a:r>
          </a:p>
          <a:p>
            <a:pPr lvl="1"/>
            <a:endParaRPr lang="en-US" dirty="0" smtClean="0"/>
          </a:p>
          <a:p>
            <a:pPr lvl="1"/>
            <a:r>
              <a:rPr lang="en-US" dirty="0" err="1" smtClean="0"/>
              <a:t>Rafe</a:t>
            </a:r>
            <a:r>
              <a:rPr lang="en-US" dirty="0" smtClean="0"/>
              <a:t> on </a:t>
            </a:r>
            <a:r>
              <a:rPr lang="en-US" dirty="0" err="1" smtClean="0"/>
              <a:t>Youtube</a:t>
            </a:r>
            <a:r>
              <a:rPr lang="en-US" dirty="0" smtClean="0"/>
              <a:t> </a:t>
            </a:r>
          </a:p>
          <a:p>
            <a:pPr lvl="1"/>
            <a:r>
              <a:rPr lang="en-US" dirty="0" smtClean="0">
                <a:hlinkClick r:id="rId3"/>
              </a:rPr>
              <a:t>http://www.youtube.com/watch?v=77uRQeu_pUQ&amp;feature=</a:t>
            </a:r>
            <a:r>
              <a:rPr lang="en-US" dirty="0" smtClean="0">
                <a:hlinkClick r:id="rId3"/>
              </a:rPr>
              <a:t>related</a:t>
            </a:r>
            <a:r>
              <a:rPr lang="en-US" dirty="0" smtClean="0"/>
              <a:t> </a:t>
            </a:r>
          </a:p>
          <a:p>
            <a:pPr lvl="1"/>
            <a:r>
              <a:rPr lang="en-US" dirty="0" smtClean="0"/>
              <a:t> </a:t>
            </a:r>
            <a:r>
              <a:rPr lang="en-US" dirty="0" smtClean="0">
                <a:hlinkClick r:id="rId4"/>
              </a:rPr>
              <a:t>http://www.youtube.com/watch?v=ddqhFhSe7bw</a:t>
            </a:r>
            <a:r>
              <a:rPr lang="en-US" dirty="0" smtClean="0"/>
              <a:t> </a:t>
            </a:r>
          </a:p>
          <a:p>
            <a:pPr lvl="1">
              <a:buNone/>
            </a:pPr>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Book Antiqua"/>
                <a:cs typeface="Book Antiqua"/>
              </a:rPr>
              <a:t>Kohlberg’s Stages of </a:t>
            </a:r>
            <a:br>
              <a:rPr lang="en-US" dirty="0" smtClean="0">
                <a:latin typeface="Book Antiqua"/>
                <a:cs typeface="Book Antiqua"/>
              </a:rPr>
            </a:br>
            <a:r>
              <a:rPr lang="en-US" dirty="0" smtClean="0">
                <a:latin typeface="Book Antiqua"/>
                <a:cs typeface="Book Antiqua"/>
              </a:rPr>
              <a:t>Moral Development</a:t>
            </a:r>
            <a:endParaRPr lang="en-US" dirty="0">
              <a:latin typeface="Book Antiqua"/>
              <a:cs typeface="Book Antiqua"/>
            </a:endParaRPr>
          </a:p>
        </p:txBody>
      </p:sp>
      <p:sp>
        <p:nvSpPr>
          <p:cNvPr id="3" name="Content Placeholder 2"/>
          <p:cNvSpPr>
            <a:spLocks noGrp="1"/>
          </p:cNvSpPr>
          <p:nvPr>
            <p:ph idx="1"/>
          </p:nvPr>
        </p:nvSpPr>
        <p:spPr/>
        <p:txBody>
          <a:bodyPr>
            <a:noAutofit/>
          </a:bodyPr>
          <a:lstStyle/>
          <a:p>
            <a:pPr marL="514350" indent="-514350">
              <a:buFont typeface="+mj-lt"/>
              <a:buAutoNum type="arabicPeriod"/>
            </a:pPr>
            <a:r>
              <a:rPr lang="en-US" sz="4000" dirty="0" smtClean="0"/>
              <a:t>Obedience &amp; Punishment</a:t>
            </a:r>
          </a:p>
          <a:p>
            <a:pPr marL="514350" indent="-514350">
              <a:buFont typeface="+mj-lt"/>
              <a:buAutoNum type="arabicPeriod"/>
            </a:pPr>
            <a:r>
              <a:rPr lang="en-US" sz="4000" dirty="0" smtClean="0"/>
              <a:t>Self Interest</a:t>
            </a:r>
          </a:p>
          <a:p>
            <a:pPr marL="514350" indent="-514350">
              <a:buFont typeface="+mj-lt"/>
              <a:buAutoNum type="arabicPeriod"/>
            </a:pPr>
            <a:r>
              <a:rPr lang="en-US" sz="4000" dirty="0" smtClean="0"/>
              <a:t>Interpersonal Accord &amp; Conformity</a:t>
            </a:r>
          </a:p>
          <a:p>
            <a:pPr marL="514350" indent="-514350">
              <a:buFont typeface="+mj-lt"/>
              <a:buAutoNum type="arabicPeriod"/>
            </a:pPr>
            <a:r>
              <a:rPr lang="en-US" sz="4000" dirty="0" smtClean="0"/>
              <a:t>Authority &amp; Social Order</a:t>
            </a:r>
          </a:p>
          <a:p>
            <a:pPr marL="514350" indent="-514350">
              <a:buFont typeface="+mj-lt"/>
              <a:buAutoNum type="arabicPeriod"/>
            </a:pPr>
            <a:r>
              <a:rPr lang="en-US" sz="4000" dirty="0" smtClean="0"/>
              <a:t>Social Contract</a:t>
            </a:r>
          </a:p>
          <a:p>
            <a:pPr marL="514350" indent="-514350">
              <a:buFont typeface="+mj-lt"/>
              <a:buAutoNum type="arabicPeriod"/>
            </a:pPr>
            <a:r>
              <a:rPr lang="en-US" sz="4000" dirty="0" smtClean="0"/>
              <a:t>Universal Ethical Principles</a:t>
            </a:r>
            <a:endParaRPr lang="en-US" sz="4000"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Mirah</a:t>
            </a:r>
            <a:r>
              <a:rPr lang="en-US" dirty="0" smtClean="0"/>
              <a:t> Dow Article</a:t>
            </a:r>
            <a:endParaRPr lang="en-US" dirty="0"/>
          </a:p>
        </p:txBody>
      </p:sp>
      <p:sp>
        <p:nvSpPr>
          <p:cNvPr id="3" name="Content Placeholder 2"/>
          <p:cNvSpPr>
            <a:spLocks noGrp="1"/>
          </p:cNvSpPr>
          <p:nvPr>
            <p:ph idx="1"/>
          </p:nvPr>
        </p:nvSpPr>
        <p:spPr/>
        <p:txBody>
          <a:bodyPr/>
          <a:lstStyle/>
          <a:p>
            <a:r>
              <a:rPr lang="en-US" dirty="0" smtClean="0"/>
              <a:t>Ethics, in contrast to morality, is structured and deliberate. It is </a:t>
            </a:r>
          </a:p>
          <a:p>
            <a:pPr>
              <a:buNone/>
            </a:pPr>
            <a:r>
              <a:rPr lang="en-US" dirty="0" smtClean="0"/>
              <a:t>		</a:t>
            </a:r>
            <a:r>
              <a:rPr lang="en-US" sz="4000" dirty="0" smtClean="0"/>
              <a:t>“critical thinking about moral life”</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Teaching Ethical Behavior</a:t>
            </a:r>
            <a:br>
              <a:rPr lang="en-US" dirty="0" smtClean="0"/>
            </a:br>
            <a:r>
              <a:rPr lang="en-US" sz="2222" dirty="0" smtClean="0"/>
              <a:t>by </a:t>
            </a:r>
            <a:r>
              <a:rPr lang="en-US" sz="2222" dirty="0" err="1" smtClean="0"/>
              <a:t>Mirah</a:t>
            </a:r>
            <a:r>
              <a:rPr lang="en-US" sz="2222" dirty="0" smtClean="0"/>
              <a:t> Dow</a:t>
            </a:r>
            <a:endParaRPr lang="en-US" sz="2222" dirty="0"/>
          </a:p>
        </p:txBody>
      </p:sp>
      <p:sp>
        <p:nvSpPr>
          <p:cNvPr id="3" name="Content Placeholder 2"/>
          <p:cNvSpPr>
            <a:spLocks noGrp="1"/>
          </p:cNvSpPr>
          <p:nvPr>
            <p:ph idx="1"/>
          </p:nvPr>
        </p:nvSpPr>
        <p:spPr/>
        <p:txBody>
          <a:bodyPr/>
          <a:lstStyle/>
          <a:p>
            <a:pPr lvl="1"/>
            <a:r>
              <a:rPr lang="en-US" sz="3600" dirty="0" smtClean="0"/>
              <a:t>Principles of Information Ethics</a:t>
            </a:r>
          </a:p>
          <a:p>
            <a:pPr lvl="2"/>
            <a:r>
              <a:rPr lang="en-US" sz="3600" dirty="0" smtClean="0"/>
              <a:t>Respect for Intellectual Property</a:t>
            </a:r>
          </a:p>
          <a:p>
            <a:pPr lvl="2"/>
            <a:r>
              <a:rPr lang="en-US" sz="3600" dirty="0" smtClean="0"/>
              <a:t>Respect for Privacy</a:t>
            </a:r>
          </a:p>
          <a:p>
            <a:pPr lvl="2"/>
            <a:r>
              <a:rPr lang="en-US" sz="3600" dirty="0" smtClean="0"/>
              <a:t>Fair Representation</a:t>
            </a:r>
          </a:p>
          <a:p>
            <a:pPr lvl="2"/>
            <a:r>
              <a:rPr lang="en-US" sz="3600" dirty="0" err="1" smtClean="0"/>
              <a:t>Nonmaleficence</a:t>
            </a:r>
            <a:endParaRPr lang="en-US" sz="3600" dirty="0" smtClean="0"/>
          </a:p>
          <a:p>
            <a:pPr lvl="1"/>
            <a:endParaRPr lang="en-US" dirty="0" smtClean="0"/>
          </a:p>
          <a:p>
            <a:pPr lvl="1"/>
            <a:endParaRPr lang="en-US" dirty="0" smtClean="0"/>
          </a:p>
          <a:p>
            <a:pPr lvl="1">
              <a:buNone/>
            </a:pP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Whale Education: A cause for concern?</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http://www.youtube.com/watch?v=POi4rvN_Yts&amp;feature=relmfu</a:t>
            </a:r>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Principled Ethics</a:t>
            </a:r>
            <a:endParaRPr lang="en-US" dirty="0"/>
          </a:p>
        </p:txBody>
      </p:sp>
      <p:sp>
        <p:nvSpPr>
          <p:cNvPr id="3" name="Content Placeholder 2"/>
          <p:cNvSpPr>
            <a:spLocks noGrp="1"/>
          </p:cNvSpPr>
          <p:nvPr>
            <p:ph idx="1"/>
          </p:nvPr>
        </p:nvSpPr>
        <p:spPr/>
        <p:txBody>
          <a:bodyPr/>
          <a:lstStyle/>
          <a:p>
            <a:r>
              <a:rPr lang="en-US" dirty="0" smtClean="0"/>
              <a:t>Get the facts straight</a:t>
            </a:r>
          </a:p>
          <a:p>
            <a:r>
              <a:rPr lang="en-US" dirty="0" smtClean="0"/>
              <a:t>Identify the moral dilemma</a:t>
            </a:r>
          </a:p>
          <a:p>
            <a:r>
              <a:rPr lang="en-US" dirty="0" smtClean="0"/>
              <a:t>Evaluate the moral dilemma</a:t>
            </a:r>
          </a:p>
          <a:p>
            <a:r>
              <a:rPr lang="en-US" dirty="0" smtClean="0"/>
              <a:t>Test your solution: Will it stand up to public scrutiny?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229600" cy="1143000"/>
          </a:xfrm>
        </p:spPr>
        <p:txBody>
          <a:bodyPr>
            <a:normAutofit/>
          </a:bodyPr>
          <a:lstStyle/>
          <a:p>
            <a:r>
              <a:rPr lang="en-US" sz="2000" dirty="0" smtClean="0"/>
              <a:t>Welcome back Everyone!</a:t>
            </a:r>
            <a:endParaRPr lang="en-US" sz="2000" dirty="0"/>
          </a:p>
        </p:txBody>
      </p:sp>
      <p:sp>
        <p:nvSpPr>
          <p:cNvPr id="7" name="TextBox 6"/>
          <p:cNvSpPr txBox="1"/>
          <p:nvPr/>
        </p:nvSpPr>
        <p:spPr>
          <a:xfrm>
            <a:off x="373590" y="3695700"/>
            <a:ext cx="4142319" cy="990600"/>
          </a:xfrm>
          <a:prstGeom prst="rect">
            <a:avLst/>
          </a:prstGeom>
          <a:noFill/>
        </p:spPr>
        <p:txBody>
          <a:bodyPr wrap="square" rtlCol="0">
            <a:spAutoFit/>
          </a:bodyPr>
          <a:lstStyle/>
          <a:p>
            <a:pPr lvl="0" algn="ctr" defTabSz="914400">
              <a:spcBef>
                <a:spcPct val="0"/>
              </a:spcBef>
              <a:defRPr/>
            </a:pPr>
            <a:r>
              <a:rPr lang="en-US" sz="1400" b="1" dirty="0" smtClean="0">
                <a:latin typeface="Arabic Typesetting" pitchFamily="66" charset="-78"/>
                <a:cs typeface="Arabic Typesetting" pitchFamily="66" charset="-78"/>
              </a:rPr>
              <a:t>Don’t forget your audio check</a:t>
            </a:r>
          </a:p>
          <a:p>
            <a:pPr lvl="0" algn="ctr" defTabSz="914400">
              <a:spcBef>
                <a:spcPct val="0"/>
              </a:spcBef>
              <a:buFont typeface="Wingdings" charset="2"/>
              <a:buChar char="ü"/>
              <a:defRPr/>
            </a:pPr>
            <a:r>
              <a:rPr lang="en-US" sz="1400" b="1" dirty="0" smtClean="0">
                <a:solidFill>
                  <a:srgbClr val="008000"/>
                </a:solidFill>
                <a:latin typeface="Arabic Typesetting" pitchFamily="66" charset="-78"/>
                <a:cs typeface="Arabic Typesetting" pitchFamily="66" charset="-78"/>
              </a:rPr>
              <a:t> Good to Go</a:t>
            </a:r>
          </a:p>
          <a:p>
            <a:pPr lvl="0" algn="ctr" defTabSz="914400">
              <a:spcBef>
                <a:spcPct val="0"/>
              </a:spcBef>
              <a:buSzPct val="100000"/>
              <a:defRPr/>
            </a:pPr>
            <a:r>
              <a:rPr lang="en-US" sz="1400" b="1" dirty="0" smtClean="0">
                <a:solidFill>
                  <a:srgbClr val="FF0000"/>
                </a:solidFill>
                <a:latin typeface="Arabic Typesetting" pitchFamily="66" charset="-78"/>
                <a:cs typeface="Arabic Typesetting" pitchFamily="66" charset="-78"/>
              </a:rPr>
              <a:t>X Houston, we have a problem.</a:t>
            </a:r>
          </a:p>
          <a:p>
            <a:pPr lvl="0" algn="ctr" defTabSz="914400">
              <a:spcBef>
                <a:spcPct val="0"/>
              </a:spcBef>
              <a:defRPr/>
            </a:pPr>
            <a:endParaRPr lang="en-US" sz="1400" b="1" i="1" dirty="0">
              <a:latin typeface="Arabic Typesetting" pitchFamily="66" charset="-78"/>
              <a:cs typeface="Arabic Typesetting" pitchFamily="66" charset="-78"/>
            </a:endParaRPr>
          </a:p>
        </p:txBody>
      </p:sp>
      <p:sp>
        <p:nvSpPr>
          <p:cNvPr id="8" name="TextBox 7"/>
          <p:cNvSpPr txBox="1"/>
          <p:nvPr/>
        </p:nvSpPr>
        <p:spPr>
          <a:xfrm>
            <a:off x="1917700" y="1143000"/>
            <a:ext cx="6048877" cy="1938992"/>
          </a:xfrm>
          <a:prstGeom prst="rect">
            <a:avLst/>
          </a:prstGeom>
          <a:noFill/>
        </p:spPr>
        <p:txBody>
          <a:bodyPr wrap="square" rtlCol="0">
            <a:spAutoFit/>
          </a:bodyPr>
          <a:lstStyle/>
          <a:p>
            <a:pPr algn="ctr"/>
            <a:r>
              <a:rPr lang="en-US" sz="4000" dirty="0" smtClean="0"/>
              <a:t>What’s something you consider to be an ethical challenge for students?</a:t>
            </a:r>
            <a:endParaRPr lang="en-US" sz="4000" dirty="0"/>
          </a:p>
        </p:txBody>
      </p:sp>
      <p:pic>
        <p:nvPicPr>
          <p:cNvPr id="13" name="Picture 12"/>
          <p:cNvPicPr>
            <a:picLocks noChangeAspect="1"/>
          </p:cNvPicPr>
          <p:nvPr/>
        </p:nvPicPr>
        <p:blipFill>
          <a:blip r:embed="rId2"/>
          <a:stretch>
            <a:fillRect/>
          </a:stretch>
        </p:blipFill>
        <p:spPr>
          <a:xfrm>
            <a:off x="3704723" y="3310592"/>
            <a:ext cx="4907702" cy="3274358"/>
          </a:xfrm>
          <a:prstGeom prst="rect">
            <a:avLst/>
          </a:prstGeom>
          <a:effectLst>
            <a:softEdge rad="355600"/>
          </a:effectLst>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Small Groups</a:t>
            </a:r>
            <a:endParaRPr lang="en-US" dirty="0"/>
          </a:p>
        </p:txBody>
      </p:sp>
      <p:sp>
        <p:nvSpPr>
          <p:cNvPr id="3" name="Content Placeholder 2"/>
          <p:cNvSpPr>
            <a:spLocks noGrp="1"/>
          </p:cNvSpPr>
          <p:nvPr>
            <p:ph idx="1"/>
          </p:nvPr>
        </p:nvSpPr>
        <p:spPr/>
        <p:txBody>
          <a:bodyPr/>
          <a:lstStyle/>
          <a:p>
            <a:r>
              <a:rPr lang="en-US" dirty="0" smtClean="0"/>
              <a:t>Discuss the following questions in your small group and be prepared to share with the whole class.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 Article</a:t>
            </a:r>
            <a:endParaRPr lang="en-US" dirty="0"/>
          </a:p>
        </p:txBody>
      </p:sp>
      <p:sp>
        <p:nvSpPr>
          <p:cNvPr id="3" name="Content Placeholder 2"/>
          <p:cNvSpPr>
            <a:spLocks noGrp="1"/>
          </p:cNvSpPr>
          <p:nvPr>
            <p:ph idx="1"/>
          </p:nvPr>
        </p:nvSpPr>
        <p:spPr>
          <a:xfrm>
            <a:off x="457200" y="1600200"/>
            <a:ext cx="7861300" cy="4394200"/>
          </a:xfrm>
        </p:spPr>
        <p:txBody>
          <a:bodyPr>
            <a:normAutofit/>
          </a:bodyPr>
          <a:lstStyle/>
          <a:p>
            <a:pPr>
              <a:buNone/>
            </a:pPr>
            <a:r>
              <a:rPr lang="en-US" dirty="0" smtClean="0"/>
              <a:t>What does this say about building a curriculum with ethics as a key component?</a:t>
            </a:r>
          </a:p>
          <a:p>
            <a:pPr>
              <a:buNone/>
            </a:pPr>
            <a:r>
              <a:rPr lang="en-US" dirty="0" smtClean="0"/>
              <a:t>How is ethics in the digital world different from that in the physical world?</a:t>
            </a:r>
          </a:p>
          <a:p>
            <a:pPr>
              <a:buNone/>
            </a:pPr>
            <a:r>
              <a:rPr lang="en-US" dirty="0" smtClean="0"/>
              <a:t>What does this have to do with information literacy?</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00013"/>
            <a:ext cx="8229600" cy="646112"/>
          </a:xfrm>
        </p:spPr>
        <p:txBody>
          <a:bodyPr>
            <a:normAutofit fontScale="90000"/>
          </a:bodyPr>
          <a:lstStyle/>
          <a:p>
            <a:r>
              <a:rPr lang="en-US" sz="2000" dirty="0" smtClean="0"/>
              <a:t>What’s one thing you’ve used without permission? (Note: The Names have been changed to protect the … offenders)</a:t>
            </a:r>
            <a:endParaRPr lang="en-US" sz="2000" dirty="0"/>
          </a:p>
        </p:txBody>
      </p:sp>
      <p:graphicFrame>
        <p:nvGraphicFramePr>
          <p:cNvPr id="9" name="Content Placeholder 8"/>
          <p:cNvGraphicFramePr>
            <a:graphicFrameLocks noGrp="1"/>
          </p:cNvGraphicFramePr>
          <p:nvPr>
            <p:ph idx="1"/>
          </p:nvPr>
        </p:nvGraphicFramePr>
        <p:xfrm>
          <a:off x="457200" y="803950"/>
          <a:ext cx="8229600" cy="5852160"/>
        </p:xfrm>
        <a:graphic>
          <a:graphicData uri="http://schemas.openxmlformats.org/drawingml/2006/table">
            <a:tbl>
              <a:tblPr firstRow="1" bandRow="1">
                <a:tableStyleId>{D7AC3CCA-C797-4891-BE02-D94E43425B78}</a:tableStyleId>
              </a:tblPr>
              <a:tblGrid>
                <a:gridCol w="1193800"/>
                <a:gridCol w="7035800"/>
              </a:tblGrid>
              <a:tr h="344051">
                <a:tc>
                  <a:txBody>
                    <a:bodyPr/>
                    <a:lstStyle/>
                    <a:p>
                      <a:r>
                        <a:rPr lang="en-US" b="0" dirty="0" smtClean="0"/>
                        <a:t>Scooter</a:t>
                      </a:r>
                      <a:endParaRPr lang="en-US" b="0" dirty="0"/>
                    </a:p>
                  </a:txBody>
                  <a:tcPr/>
                </a:tc>
                <a:tc>
                  <a:txBody>
                    <a:bodyPr/>
                    <a:lstStyle/>
                    <a:p>
                      <a:endParaRPr lang="en-US" dirty="0"/>
                    </a:p>
                  </a:txBody>
                  <a:tcPr/>
                </a:tc>
              </a:tr>
              <a:tr h="3440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Rickie</a:t>
                      </a:r>
                    </a:p>
                  </a:txBody>
                  <a:tcPr/>
                </a:tc>
                <a:tc>
                  <a:txBody>
                    <a:bodyPr/>
                    <a:lstStyle/>
                    <a:p>
                      <a:endParaRPr lang="en-US" dirty="0"/>
                    </a:p>
                  </a:txBody>
                  <a:tcPr/>
                </a:tc>
              </a:tr>
              <a:tr h="3440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Wanda</a:t>
                      </a:r>
                    </a:p>
                  </a:txBody>
                  <a:tcPr/>
                </a:tc>
                <a:tc>
                  <a:txBody>
                    <a:bodyPr/>
                    <a:lstStyle/>
                    <a:p>
                      <a:endParaRPr lang="en-US" dirty="0"/>
                    </a:p>
                  </a:txBody>
                  <a:tcPr/>
                </a:tc>
              </a:tr>
              <a:tr h="3440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Larry</a:t>
                      </a:r>
                    </a:p>
                  </a:txBody>
                  <a:tcPr/>
                </a:tc>
                <a:tc>
                  <a:txBody>
                    <a:bodyPr/>
                    <a:lstStyle/>
                    <a:p>
                      <a:endParaRPr lang="en-US" dirty="0"/>
                    </a:p>
                  </a:txBody>
                  <a:tcPr/>
                </a:tc>
              </a:tr>
              <a:tr h="344051">
                <a:tc>
                  <a:txBody>
                    <a:bodyPr/>
                    <a:lstStyle/>
                    <a:p>
                      <a:r>
                        <a:rPr lang="en-US" dirty="0" smtClean="0"/>
                        <a:t>Libby</a:t>
                      </a:r>
                      <a:endParaRPr lang="en-US" dirty="0"/>
                    </a:p>
                  </a:txBody>
                  <a:tcPr/>
                </a:tc>
                <a:tc>
                  <a:txBody>
                    <a:bodyPr/>
                    <a:lstStyle/>
                    <a:p>
                      <a:endParaRPr lang="en-US" dirty="0"/>
                    </a:p>
                  </a:txBody>
                  <a:tcPr/>
                </a:tc>
              </a:tr>
              <a:tr h="344051">
                <a:tc>
                  <a:txBody>
                    <a:bodyPr/>
                    <a:lstStyle/>
                    <a:p>
                      <a:r>
                        <a:rPr lang="en-US" dirty="0" smtClean="0"/>
                        <a:t>Sue</a:t>
                      </a:r>
                      <a:endParaRPr lang="en-US" dirty="0"/>
                    </a:p>
                  </a:txBody>
                  <a:tcPr/>
                </a:tc>
                <a:tc>
                  <a:txBody>
                    <a:bodyPr/>
                    <a:lstStyle/>
                    <a:p>
                      <a:endParaRPr lang="en-US"/>
                    </a:p>
                  </a:txBody>
                  <a:tcPr/>
                </a:tc>
              </a:tr>
              <a:tr h="344051">
                <a:tc>
                  <a:txBody>
                    <a:bodyPr/>
                    <a:lstStyle/>
                    <a:p>
                      <a:r>
                        <a:rPr lang="en-US" dirty="0" smtClean="0"/>
                        <a:t>Jane</a:t>
                      </a:r>
                      <a:endParaRPr lang="en-US" dirty="0"/>
                    </a:p>
                  </a:txBody>
                  <a:tcPr/>
                </a:tc>
                <a:tc>
                  <a:txBody>
                    <a:bodyPr/>
                    <a:lstStyle/>
                    <a:p>
                      <a:endParaRPr lang="en-US"/>
                    </a:p>
                  </a:txBody>
                  <a:tcPr/>
                </a:tc>
              </a:tr>
              <a:tr h="344051">
                <a:tc>
                  <a:txBody>
                    <a:bodyPr/>
                    <a:lstStyle/>
                    <a:p>
                      <a:r>
                        <a:rPr lang="en-US" dirty="0" smtClean="0"/>
                        <a:t>Mary</a:t>
                      </a:r>
                      <a:endParaRPr lang="en-US" dirty="0"/>
                    </a:p>
                  </a:txBody>
                  <a:tcPr/>
                </a:tc>
                <a:tc>
                  <a:txBody>
                    <a:bodyPr/>
                    <a:lstStyle/>
                    <a:p>
                      <a:endParaRPr lang="en-US"/>
                    </a:p>
                  </a:txBody>
                  <a:tcPr/>
                </a:tc>
              </a:tr>
              <a:tr h="344051">
                <a:tc>
                  <a:txBody>
                    <a:bodyPr/>
                    <a:lstStyle/>
                    <a:p>
                      <a:r>
                        <a:rPr lang="en-US" dirty="0" smtClean="0"/>
                        <a:t>Billie</a:t>
                      </a:r>
                      <a:endParaRPr lang="en-US" dirty="0"/>
                    </a:p>
                  </a:txBody>
                  <a:tcPr/>
                </a:tc>
                <a:tc>
                  <a:txBody>
                    <a:bodyPr/>
                    <a:lstStyle/>
                    <a:p>
                      <a:endParaRPr lang="en-US"/>
                    </a:p>
                  </a:txBody>
                  <a:tcPr/>
                </a:tc>
              </a:tr>
              <a:tr h="344051">
                <a:tc>
                  <a:txBody>
                    <a:bodyPr/>
                    <a:lstStyle/>
                    <a:p>
                      <a:r>
                        <a:rPr lang="en-US" dirty="0" err="1" smtClean="0"/>
                        <a:t>Junie</a:t>
                      </a:r>
                      <a:r>
                        <a:rPr lang="en-US" dirty="0" smtClean="0"/>
                        <a:t> B.</a:t>
                      </a:r>
                      <a:endParaRPr lang="en-US" dirty="0"/>
                    </a:p>
                  </a:txBody>
                  <a:tcPr/>
                </a:tc>
                <a:tc>
                  <a:txBody>
                    <a:bodyPr/>
                    <a:lstStyle/>
                    <a:p>
                      <a:endParaRPr lang="en-US"/>
                    </a:p>
                  </a:txBody>
                  <a:tcPr/>
                </a:tc>
              </a:tr>
              <a:tr h="344051">
                <a:tc>
                  <a:txBody>
                    <a:bodyPr/>
                    <a:lstStyle/>
                    <a:p>
                      <a:r>
                        <a:rPr lang="en-US" dirty="0" smtClean="0"/>
                        <a:t>Wilbur</a:t>
                      </a:r>
                      <a:endParaRPr lang="en-US" dirty="0"/>
                    </a:p>
                  </a:txBody>
                  <a:tcPr/>
                </a:tc>
                <a:tc>
                  <a:txBody>
                    <a:bodyPr/>
                    <a:lstStyle/>
                    <a:p>
                      <a:endParaRPr lang="en-US"/>
                    </a:p>
                  </a:txBody>
                  <a:tcPr/>
                </a:tc>
              </a:tr>
              <a:tr h="344051">
                <a:tc>
                  <a:txBody>
                    <a:bodyPr/>
                    <a:lstStyle/>
                    <a:p>
                      <a:r>
                        <a:rPr lang="en-US" dirty="0" smtClean="0"/>
                        <a:t>Agatha</a:t>
                      </a:r>
                      <a:endParaRPr lang="en-US" dirty="0"/>
                    </a:p>
                  </a:txBody>
                  <a:tcPr/>
                </a:tc>
                <a:tc>
                  <a:txBody>
                    <a:bodyPr/>
                    <a:lstStyle/>
                    <a:p>
                      <a:endParaRPr lang="en-US"/>
                    </a:p>
                  </a:txBody>
                  <a:tcPr/>
                </a:tc>
              </a:tr>
              <a:tr h="344051">
                <a:tc>
                  <a:txBody>
                    <a:bodyPr/>
                    <a:lstStyle/>
                    <a:p>
                      <a:r>
                        <a:rPr lang="en-US" dirty="0" smtClean="0"/>
                        <a:t>Charlotte</a:t>
                      </a:r>
                      <a:endParaRPr lang="en-US" dirty="0"/>
                    </a:p>
                  </a:txBody>
                  <a:tcPr/>
                </a:tc>
                <a:tc>
                  <a:txBody>
                    <a:bodyPr/>
                    <a:lstStyle/>
                    <a:p>
                      <a:endParaRPr lang="en-US"/>
                    </a:p>
                  </a:txBody>
                  <a:tcPr/>
                </a:tc>
              </a:tr>
              <a:tr h="344051">
                <a:tc>
                  <a:txBody>
                    <a:bodyPr/>
                    <a:lstStyle/>
                    <a:p>
                      <a:r>
                        <a:rPr lang="en-US" dirty="0" smtClean="0"/>
                        <a:t>Scarlet</a:t>
                      </a:r>
                      <a:endParaRPr lang="en-US" dirty="0"/>
                    </a:p>
                  </a:txBody>
                  <a:tcPr/>
                </a:tc>
                <a:tc>
                  <a:txBody>
                    <a:bodyPr/>
                    <a:lstStyle/>
                    <a:p>
                      <a:endParaRPr lang="en-US"/>
                    </a:p>
                  </a:txBody>
                  <a:tcPr/>
                </a:tc>
              </a:tr>
              <a:tr h="344051">
                <a:tc>
                  <a:txBody>
                    <a:bodyPr/>
                    <a:lstStyle/>
                    <a:p>
                      <a:r>
                        <a:rPr lang="en-US" dirty="0" err="1" smtClean="0"/>
                        <a:t>Ponyboy</a:t>
                      </a:r>
                      <a:endParaRPr lang="en-US" dirty="0"/>
                    </a:p>
                  </a:txBody>
                  <a:tcPr/>
                </a:tc>
                <a:tc>
                  <a:txBody>
                    <a:bodyPr/>
                    <a:lstStyle/>
                    <a:p>
                      <a:endParaRPr lang="en-US"/>
                    </a:p>
                  </a:txBody>
                  <a:tcPr/>
                </a:tc>
              </a:tr>
              <a:tr h="344051">
                <a:tc>
                  <a:txBody>
                    <a:bodyPr/>
                    <a:lstStyle/>
                    <a:p>
                      <a:r>
                        <a:rPr lang="en-US" dirty="0" smtClean="0"/>
                        <a:t>Holden</a:t>
                      </a:r>
                      <a:endParaRPr lang="en-US" dirty="0"/>
                    </a:p>
                  </a:txBody>
                  <a:tcPr/>
                </a:tc>
                <a:tc>
                  <a:txBody>
                    <a:bodyPr/>
                    <a:lstStyle/>
                    <a:p>
                      <a:endParaRPr lang="en-US" dirty="0"/>
                    </a:p>
                  </a:txBody>
                  <a:tcPr/>
                </a:tc>
              </a:tr>
            </a:tbl>
          </a:graphicData>
        </a:graphic>
      </p:graphicFrame>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1962502504"/>
      </p:ext>
    </p:extLst>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74000" cy="1579562"/>
          </a:xfrm>
        </p:spPr>
        <p:txBody>
          <a:bodyPr>
            <a:normAutofit fontScale="90000"/>
          </a:bodyPr>
          <a:lstStyle/>
          <a:p>
            <a:r>
              <a:rPr lang="en-US" dirty="0" smtClean="0"/>
              <a:t>Teaching Information Ethics to High School Students</a:t>
            </a:r>
            <a:br>
              <a:rPr lang="en-US" dirty="0" smtClean="0"/>
            </a:br>
            <a:r>
              <a:rPr lang="en-US" sz="2667" dirty="0" smtClean="0"/>
              <a:t>by Kathy Lehman</a:t>
            </a:r>
            <a:endParaRPr lang="en-US" sz="2667" dirty="0"/>
          </a:p>
        </p:txBody>
      </p:sp>
      <p:sp>
        <p:nvSpPr>
          <p:cNvPr id="3" name="Content Placeholder 2"/>
          <p:cNvSpPr>
            <a:spLocks noGrp="1"/>
          </p:cNvSpPr>
          <p:nvPr>
            <p:ph idx="1"/>
          </p:nvPr>
        </p:nvSpPr>
        <p:spPr>
          <a:xfrm>
            <a:off x="457200" y="1854200"/>
            <a:ext cx="8229600" cy="4271963"/>
          </a:xfrm>
        </p:spPr>
        <p:txBody>
          <a:bodyPr/>
          <a:lstStyle/>
          <a:p>
            <a:pPr lvl="1"/>
            <a:r>
              <a:rPr lang="en-US" dirty="0" smtClean="0"/>
              <a:t>Get students off to good start</a:t>
            </a:r>
          </a:p>
          <a:p>
            <a:pPr lvl="1"/>
            <a:r>
              <a:rPr lang="en-US" dirty="0" smtClean="0"/>
              <a:t>Keep Staff Informed</a:t>
            </a:r>
          </a:p>
          <a:p>
            <a:pPr lvl="1"/>
            <a:r>
              <a:rPr lang="en-US" dirty="0" smtClean="0"/>
              <a:t>Encourage Collaborative Lessons</a:t>
            </a:r>
          </a:p>
          <a:p>
            <a:pPr lvl="1"/>
            <a:r>
              <a:rPr lang="en-US" dirty="0" smtClean="0"/>
              <a:t>Current Print Collection</a:t>
            </a:r>
          </a:p>
          <a:p>
            <a:pPr lvl="1"/>
            <a:r>
              <a:rPr lang="en-US" dirty="0" smtClean="0"/>
              <a:t>24/7 Web with outstanding online resource</a:t>
            </a:r>
          </a:p>
          <a:p>
            <a:pPr lvl="1"/>
            <a:r>
              <a:rPr lang="en-US" dirty="0" smtClean="0"/>
              <a:t>Welcoming Atmosphere</a:t>
            </a:r>
          </a:p>
          <a:p>
            <a:pPr lvl="1">
              <a:buNone/>
            </a:pPr>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Teaching Information Ethics</a:t>
            </a:r>
            <a:br>
              <a:rPr lang="en-US" dirty="0" smtClean="0"/>
            </a:br>
            <a:r>
              <a:rPr lang="en-US" dirty="0" smtClean="0"/>
              <a:t>to High School Students</a:t>
            </a:r>
            <a:endParaRPr lang="en-US" dirty="0"/>
          </a:p>
        </p:txBody>
      </p:sp>
      <p:sp>
        <p:nvSpPr>
          <p:cNvPr id="3" name="Content Placeholder 2"/>
          <p:cNvSpPr>
            <a:spLocks noGrp="1"/>
          </p:cNvSpPr>
          <p:nvPr>
            <p:ph idx="1"/>
          </p:nvPr>
        </p:nvSpPr>
        <p:spPr>
          <a:xfrm>
            <a:off x="457200" y="2308166"/>
            <a:ext cx="8229600" cy="2801619"/>
          </a:xfrm>
        </p:spPr>
        <p:txBody>
          <a:bodyPr>
            <a:normAutofit/>
          </a:bodyPr>
          <a:lstStyle/>
          <a:p>
            <a:pPr>
              <a:buNone/>
            </a:pPr>
            <a:r>
              <a:rPr lang="en-US" dirty="0" smtClean="0"/>
              <a:t>“When students base research on questions they have developed, their notes become answers to their questions rather than large blocks of random text dumped in word documents.”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AASL Standards</a:t>
            </a:r>
            <a:br>
              <a:rPr lang="en-US" dirty="0" smtClean="0"/>
            </a:br>
            <a:r>
              <a:rPr lang="en-US" sz="2000" dirty="0" smtClean="0"/>
              <a:t>From Teaching Information Ethics To H.S. Students</a:t>
            </a:r>
            <a:endParaRPr lang="en-US" sz="2000" dirty="0"/>
          </a:p>
        </p:txBody>
      </p:sp>
      <p:sp>
        <p:nvSpPr>
          <p:cNvPr id="3" name="Content Placeholder 2"/>
          <p:cNvSpPr>
            <a:spLocks noGrp="1"/>
          </p:cNvSpPr>
          <p:nvPr>
            <p:ph idx="1"/>
          </p:nvPr>
        </p:nvSpPr>
        <p:spPr/>
        <p:txBody>
          <a:bodyPr>
            <a:normAutofit fontScale="85000" lnSpcReduction="20000"/>
          </a:bodyPr>
          <a:lstStyle/>
          <a:p>
            <a:r>
              <a:rPr lang="en-US" b="1" i="1" dirty="0" smtClean="0"/>
              <a:t>1.3.1 Respect copyright/intellectual property rights of creators and producers.</a:t>
            </a:r>
            <a:r>
              <a:rPr lang="en-US" dirty="0" smtClean="0"/>
              <a:t> </a:t>
            </a:r>
          </a:p>
          <a:p>
            <a:r>
              <a:rPr lang="en-US" b="1" i="1" dirty="0" smtClean="0"/>
              <a:t>1.3.3 Follow ethical and legal guidelines in gathering and using information. </a:t>
            </a:r>
          </a:p>
          <a:p>
            <a:r>
              <a:rPr lang="en-US" b="1" i="1" dirty="0" smtClean="0"/>
              <a:t>1.3.5 Use information technology responsibly</a:t>
            </a:r>
          </a:p>
          <a:p>
            <a:r>
              <a:rPr lang="en-US" b="1" i="1" dirty="0" smtClean="0"/>
              <a:t>2.3.3 Use valid information and reasoned conclusions to make ethical decisions. </a:t>
            </a:r>
          </a:p>
          <a:p>
            <a:r>
              <a:rPr lang="en-US" b="1" i="1" dirty="0" smtClean="0"/>
              <a:t>3.1.6 Use information and technology ethically and responsibly. </a:t>
            </a:r>
          </a:p>
          <a:p>
            <a:r>
              <a:rPr lang="en-US" b="1" i="1" dirty="0" smtClean="0"/>
              <a:t>4.3.4 Practice safe and ethical behaviors in personal electronic communication and interaction.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Practical Ways to Promote </a:t>
            </a:r>
            <a:br>
              <a:rPr lang="en-US" dirty="0" smtClean="0"/>
            </a:br>
            <a:r>
              <a:rPr lang="en-US" dirty="0" smtClean="0"/>
              <a:t>Ethical Use of Information</a:t>
            </a:r>
            <a:endParaRPr lang="en-US" dirty="0"/>
          </a:p>
        </p:txBody>
      </p:sp>
      <p:sp>
        <p:nvSpPr>
          <p:cNvPr id="3" name="Content Placeholder 2"/>
          <p:cNvSpPr>
            <a:spLocks noGrp="1"/>
          </p:cNvSpPr>
          <p:nvPr>
            <p:ph idx="1"/>
          </p:nvPr>
        </p:nvSpPr>
        <p:spPr/>
        <p:txBody>
          <a:bodyPr/>
          <a:lstStyle/>
          <a:p>
            <a:r>
              <a:rPr lang="en-US" dirty="0" smtClean="0"/>
              <a:t>Post copyright guidelines near copier</a:t>
            </a:r>
          </a:p>
          <a:p>
            <a:r>
              <a:rPr lang="en-US" dirty="0" smtClean="0"/>
              <a:t>Have guide for citing works prominent</a:t>
            </a:r>
          </a:p>
          <a:p>
            <a:r>
              <a:rPr lang="en-US" dirty="0" smtClean="0"/>
              <a:t>Post Citation Machine link on website</a:t>
            </a:r>
          </a:p>
          <a:p>
            <a:r>
              <a:rPr lang="en-US" dirty="0" smtClean="0"/>
              <a:t>Push the AUP</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Apple &amp; Book Publishers</a:t>
            </a:r>
            <a:endParaRPr lang="en-US" dirty="0"/>
          </a:p>
        </p:txBody>
      </p:sp>
      <p:sp>
        <p:nvSpPr>
          <p:cNvPr id="3" name="Content Placeholder 2"/>
          <p:cNvSpPr>
            <a:spLocks noGrp="1"/>
          </p:cNvSpPr>
          <p:nvPr>
            <p:ph idx="1"/>
          </p:nvPr>
        </p:nvSpPr>
        <p:spPr>
          <a:xfrm>
            <a:off x="457200" y="1600200"/>
            <a:ext cx="7213600" cy="3746499"/>
          </a:xfrm>
        </p:spPr>
        <p:txBody>
          <a:bodyPr>
            <a:normAutofit/>
          </a:bodyPr>
          <a:lstStyle/>
          <a:p>
            <a:r>
              <a:rPr lang="en-US" dirty="0" smtClean="0"/>
              <a:t>Accused of price fixing</a:t>
            </a:r>
          </a:p>
          <a:p>
            <a:r>
              <a:rPr lang="en-US" dirty="0" smtClean="0"/>
              <a:t>Apple, Simon &amp; Schuster, Hachette Book Group, HarperCollins Publishers, Macmillan and Penguin Group</a:t>
            </a:r>
          </a:p>
          <a:p>
            <a:endParaRPr lang="en-US" dirty="0" smtClean="0"/>
          </a:p>
          <a:p>
            <a:r>
              <a:rPr lang="en-US" sz="1297" dirty="0" smtClean="0">
                <a:hlinkClick r:id="rId2"/>
              </a:rPr>
              <a:t>http://articles.latimes.com/2012/apr/11/business/la-fi-apple-antitrust-20120412</a:t>
            </a:r>
            <a:endParaRPr lang="en-US" sz="1297" dirty="0" smtClean="0"/>
          </a:p>
          <a:p>
            <a:pPr>
              <a:buNone/>
            </a:pPr>
            <a:endParaRPr lang="en-US" sz="1297"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Learning Opportunity</a:t>
            </a:r>
            <a:endParaRPr lang="en-US" dirty="0"/>
          </a:p>
        </p:txBody>
      </p:sp>
      <p:sp>
        <p:nvSpPr>
          <p:cNvPr id="3" name="Content Placeholder 2"/>
          <p:cNvSpPr>
            <a:spLocks noGrp="1"/>
          </p:cNvSpPr>
          <p:nvPr>
            <p:ph idx="1"/>
          </p:nvPr>
        </p:nvSpPr>
        <p:spPr>
          <a:xfrm>
            <a:off x="457200" y="1600201"/>
            <a:ext cx="7747000" cy="1905000"/>
          </a:xfrm>
        </p:spPr>
        <p:txBody>
          <a:bodyPr/>
          <a:lstStyle/>
          <a:p>
            <a:r>
              <a:rPr lang="en-US" dirty="0" smtClean="0"/>
              <a:t>How would you use this experience to help your students learn more about ethical behavior in the digital world?</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Acceptable Use Policy</a:t>
            </a:r>
            <a:endParaRPr lang="en-US" dirty="0">
              <a:solidFill>
                <a:srgbClr val="FFFFFF"/>
              </a:solidFill>
            </a:endParaRPr>
          </a:p>
        </p:txBody>
      </p:sp>
      <p:sp>
        <p:nvSpPr>
          <p:cNvPr id="3" name="Content Placeholder 2"/>
          <p:cNvSpPr>
            <a:spLocks noGrp="1"/>
          </p:cNvSpPr>
          <p:nvPr>
            <p:ph idx="1"/>
          </p:nvPr>
        </p:nvSpPr>
        <p:spPr>
          <a:xfrm>
            <a:off x="457200" y="1600201"/>
            <a:ext cx="8229600" cy="2056616"/>
          </a:xfrm>
        </p:spPr>
        <p:txBody>
          <a:bodyPr>
            <a:normAutofit fontScale="92500" lnSpcReduction="10000"/>
          </a:bodyPr>
          <a:lstStyle/>
          <a:p>
            <a:pPr>
              <a:buNone/>
            </a:pPr>
            <a:endParaRPr lang="en-US" b="1" dirty="0" smtClean="0">
              <a:hlinkClick r:id="rId2"/>
            </a:endParaRPr>
          </a:p>
          <a:p>
            <a:r>
              <a:rPr lang="en-US" b="1" dirty="0" smtClean="0">
                <a:hlinkClick r:id="rId2"/>
              </a:rPr>
              <a:t>http://www.district87.org/esc/boardpolicy/Board%20Policies/6.235%20Board%20Policy.pdf</a:t>
            </a:r>
            <a:endParaRPr lang="en-US" b="1" dirty="0" smtClean="0"/>
          </a:p>
          <a:p>
            <a:r>
              <a:rPr lang="en-US" b="1" dirty="0" smtClean="0"/>
              <a:t>Bloomington District 87 Acceptable Use Policy</a:t>
            </a:r>
          </a:p>
          <a:p>
            <a:endParaRPr lang="en-US" dirty="0"/>
          </a:p>
        </p:txBody>
      </p:sp>
      <p:pic>
        <p:nvPicPr>
          <p:cNvPr id="4" name="Picture 3"/>
          <p:cNvPicPr>
            <a:picLocks noChangeAspect="1"/>
          </p:cNvPicPr>
          <p:nvPr/>
        </p:nvPicPr>
        <p:blipFill>
          <a:blip r:embed="rId3"/>
          <a:stretch>
            <a:fillRect/>
          </a:stretch>
        </p:blipFill>
        <p:spPr>
          <a:xfrm>
            <a:off x="5399083" y="3800688"/>
            <a:ext cx="2273300" cy="25019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00013"/>
            <a:ext cx="8229600" cy="420687"/>
          </a:xfrm>
        </p:spPr>
        <p:txBody>
          <a:bodyPr>
            <a:normAutofit/>
          </a:bodyPr>
          <a:lstStyle/>
          <a:p>
            <a:r>
              <a:rPr lang="en-US" sz="2000" dirty="0" smtClean="0">
                <a:solidFill>
                  <a:schemeClr val="bg1"/>
                </a:solidFill>
              </a:rPr>
              <a:t>Question of the week</a:t>
            </a:r>
            <a:endParaRPr lang="en-US" sz="2000" dirty="0">
              <a:solidFill>
                <a:schemeClr val="bg1"/>
              </a:solidFill>
            </a:endParaRPr>
          </a:p>
        </p:txBody>
      </p:sp>
      <p:graphicFrame>
        <p:nvGraphicFramePr>
          <p:cNvPr id="9" name="Content Placeholder 8"/>
          <p:cNvGraphicFramePr>
            <a:graphicFrameLocks noGrp="1"/>
          </p:cNvGraphicFramePr>
          <p:nvPr>
            <p:ph idx="1"/>
          </p:nvPr>
        </p:nvGraphicFramePr>
        <p:xfrm>
          <a:off x="254000" y="100013"/>
          <a:ext cx="8890000" cy="6632943"/>
        </p:xfrm>
        <a:graphic>
          <a:graphicData uri="http://schemas.openxmlformats.org/drawingml/2006/table">
            <a:tbl>
              <a:tblPr firstRow="1" bandRow="1">
                <a:tableStyleId>{D7AC3CCA-C797-4891-BE02-D94E43425B78}</a:tableStyleId>
              </a:tblPr>
              <a:tblGrid>
                <a:gridCol w="1289600"/>
                <a:gridCol w="7600400"/>
              </a:tblGrid>
              <a:tr h="281881">
                <a:tc>
                  <a:txBody>
                    <a:bodyPr/>
                    <a:lstStyle/>
                    <a:p>
                      <a:pPr algn="ctr"/>
                      <a:r>
                        <a:rPr lang="en-US" b="0" dirty="0" smtClean="0">
                          <a:solidFill>
                            <a:schemeClr val="tx1"/>
                          </a:solidFill>
                        </a:rPr>
                        <a:t>Becky</a:t>
                      </a:r>
                      <a:endParaRPr lang="en-US" b="0"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Sarah</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Amy</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Doug</a:t>
                      </a:r>
                      <a:endParaRPr lang="en-US" dirty="0">
                        <a:solidFill>
                          <a:schemeClr val="tx1"/>
                        </a:solidFill>
                      </a:endParaRPr>
                    </a:p>
                  </a:txBody>
                  <a:tcPr/>
                </a:tc>
                <a:tc>
                  <a:txBody>
                    <a:bodyPr/>
                    <a:lstStyle/>
                    <a:p>
                      <a:endParaRPr lang="en-US" dirty="0"/>
                    </a:p>
                  </a:txBody>
                  <a:tcPr/>
                </a:tc>
              </a:tr>
              <a:tr h="281881">
                <a:tc>
                  <a:txBody>
                    <a:bodyPr/>
                    <a:lstStyle/>
                    <a:p>
                      <a:pPr algn="ctr"/>
                      <a:r>
                        <a:rPr lang="en-US" dirty="0" err="1" smtClean="0">
                          <a:solidFill>
                            <a:schemeClr val="tx1"/>
                          </a:solidFill>
                        </a:rPr>
                        <a:t>Ashlie</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rgbClr val="000000"/>
                          </a:solidFill>
                        </a:rPr>
                        <a:t>Kelly</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Shannon</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Nate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Mike</a:t>
                      </a:r>
                      <a:r>
                        <a:rPr lang="en-US" baseline="0" dirty="0" smtClean="0">
                          <a:solidFill>
                            <a:srgbClr val="000000"/>
                          </a:solidFill>
                        </a:rPr>
                        <a:t> H.</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Michelle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Jen W.</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chemeClr val="tx1"/>
                          </a:solidFill>
                        </a:rPr>
                        <a:t>Shelly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Betsy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Kristin</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Dawn</a:t>
                      </a:r>
                      <a:endParaRPr lang="en-US" dirty="0">
                        <a:solidFill>
                          <a:schemeClr val="tx1"/>
                        </a:solidFill>
                      </a:endParaRPr>
                    </a:p>
                  </a:txBody>
                  <a:tcPr/>
                </a:tc>
                <a:tc>
                  <a:txBody>
                    <a:bodyPr/>
                    <a:lstStyle/>
                    <a:p>
                      <a:endParaRPr lang="en-US"/>
                    </a:p>
                  </a:txBody>
                  <a:tcPr/>
                </a:tc>
              </a:tr>
              <a:tr h="415023">
                <a:tc>
                  <a:txBody>
                    <a:bodyPr/>
                    <a:lstStyle/>
                    <a:p>
                      <a:pPr algn="ctr"/>
                      <a:r>
                        <a:rPr lang="en-US" dirty="0" smtClean="0">
                          <a:solidFill>
                            <a:schemeClr val="tx1"/>
                          </a:solidFill>
                        </a:rPr>
                        <a:t>Jennifer S.</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Kristi</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Mike S.</a:t>
                      </a:r>
                      <a:endParaRPr lang="en-US" dirty="0">
                        <a:solidFill>
                          <a:schemeClr val="tx1"/>
                        </a:solidFill>
                      </a:endParaRPr>
                    </a:p>
                  </a:txBody>
                  <a:tcPr/>
                </a:tc>
                <a:tc>
                  <a:txBody>
                    <a:bodyPr/>
                    <a:lstStyle/>
                    <a:p>
                      <a:endParaRPr lang="en-US" dirty="0"/>
                    </a:p>
                  </a:txBody>
                  <a:tcPr/>
                </a:tc>
              </a:tr>
            </a:tbl>
          </a:graphicData>
        </a:graphic>
      </p:graphicFrame>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62502504"/>
      </p:ext>
    </p:extLst>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95600" y="1219200"/>
            <a:ext cx="3505200" cy="1066800"/>
          </a:xfrm>
        </p:spPr>
        <p:txBody>
          <a:bodyPr>
            <a:normAutofit fontScale="90000"/>
          </a:bodyPr>
          <a:lstStyle/>
          <a:p>
            <a:pPr eaLnBrk="1" hangingPunct="1"/>
            <a:r>
              <a:rPr lang="en-US"/>
              <a:t>Copyright</a:t>
            </a:r>
            <a:br>
              <a:rPr lang="en-US"/>
            </a:br>
            <a:r>
              <a:rPr lang="en-US"/>
              <a:t/>
            </a:r>
            <a:br>
              <a:rPr lang="en-US"/>
            </a:br>
            <a:endParaRPr lang="en-US"/>
          </a:p>
        </p:txBody>
      </p:sp>
      <p:sp>
        <p:nvSpPr>
          <p:cNvPr id="3075" name="Rectangle 3"/>
          <p:cNvSpPr>
            <a:spLocks noGrp="1" noChangeArrowheads="1"/>
          </p:cNvSpPr>
          <p:nvPr>
            <p:ph type="subTitle" idx="1"/>
          </p:nvPr>
        </p:nvSpPr>
        <p:spPr>
          <a:xfrm>
            <a:off x="3276600" y="4648200"/>
            <a:ext cx="5867400" cy="1219200"/>
          </a:xfrm>
        </p:spPr>
        <p:txBody>
          <a:bodyPr/>
          <a:lstStyle/>
          <a:p>
            <a:pPr eaLnBrk="1" hangingPunct="1"/>
            <a:endParaRPr lang="en-US"/>
          </a:p>
          <a:p>
            <a:pPr eaLnBrk="1" hangingPunct="1"/>
            <a:r>
              <a:rPr lang="en-US"/>
              <a:t>Who cares?</a:t>
            </a:r>
          </a:p>
        </p:txBody>
      </p:sp>
      <p:pic>
        <p:nvPicPr>
          <p:cNvPr id="3076" name="Picture 4"/>
          <p:cNvPicPr>
            <a:picLocks noChangeAspect="1" noChangeArrowheads="1"/>
          </p:cNvPicPr>
          <p:nvPr/>
        </p:nvPicPr>
        <p:blipFill>
          <a:blip r:embed="rId3"/>
          <a:srcRect/>
          <a:stretch>
            <a:fillRect/>
          </a:stretch>
        </p:blipFill>
        <p:spPr bwMode="auto">
          <a:xfrm>
            <a:off x="2822575" y="2107765"/>
            <a:ext cx="3497263" cy="3087687"/>
          </a:xfrm>
          <a:prstGeom prst="rect">
            <a:avLst/>
          </a:prstGeom>
          <a:noFill/>
          <a:ln w="9525">
            <a:noFill/>
            <a:miter lim="800000"/>
            <a:headEnd/>
            <a:tailEnd/>
          </a:ln>
        </p:spPr>
      </p:pic>
      <p:sp>
        <p:nvSpPr>
          <p:cNvPr id="3077" name="Rectangle 5"/>
          <p:cNvSpPr>
            <a:spLocks noChangeArrowheads="1"/>
          </p:cNvSpPr>
          <p:nvPr/>
        </p:nvSpPr>
        <p:spPr bwMode="auto">
          <a:xfrm>
            <a:off x="4038600" y="1981200"/>
            <a:ext cx="1631950" cy="2378075"/>
          </a:xfrm>
          <a:prstGeom prst="rect">
            <a:avLst/>
          </a:prstGeom>
          <a:noFill/>
          <a:ln w="9525">
            <a:noFill/>
            <a:miter lim="800000"/>
            <a:headEnd/>
            <a:tailEnd/>
          </a:ln>
        </p:spPr>
        <p:txBody>
          <a:bodyPr wrap="none">
            <a:prstTxWarp prst="textNoShape">
              <a:avLst/>
            </a:prstTxWarp>
            <a:spAutoFit/>
          </a:bodyPr>
          <a:lstStyle/>
          <a:p>
            <a:r>
              <a:rPr lang="en-US" sz="15000">
                <a:solidFill>
                  <a:schemeClr val="tx2"/>
                </a:solidFill>
              </a:rPr>
              <a:t>©</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t>Why consider Copyright?</a:t>
            </a:r>
          </a:p>
        </p:txBody>
      </p:sp>
      <p:sp>
        <p:nvSpPr>
          <p:cNvPr id="1027" name="Rectangle 3"/>
          <p:cNvSpPr>
            <a:spLocks noGrp="1" noChangeArrowheads="1"/>
          </p:cNvSpPr>
          <p:nvPr>
            <p:ph type="body" idx="1"/>
          </p:nvPr>
        </p:nvSpPr>
        <p:spPr/>
        <p:txBody>
          <a:bodyPr/>
          <a:lstStyle/>
          <a:p>
            <a:pPr eaLnBrk="1" hangingPunct="1"/>
            <a:r>
              <a:rPr lang="en-US" dirty="0"/>
              <a:t>You signed an Acceptable Use Policy</a:t>
            </a:r>
          </a:p>
          <a:p>
            <a:pPr eaLnBrk="1" hangingPunct="1"/>
            <a:r>
              <a:rPr lang="en-US" dirty="0"/>
              <a:t>Potential fines are huge</a:t>
            </a:r>
          </a:p>
          <a:p>
            <a:pPr eaLnBrk="1" hangingPunct="1"/>
            <a:r>
              <a:rPr lang="en-US" dirty="0"/>
              <a:t>We are models of good character</a:t>
            </a:r>
          </a:p>
          <a:p>
            <a:pPr eaLnBrk="1" hangingPunct="1"/>
            <a:r>
              <a:rPr lang="en-US" dirty="0"/>
              <a:t>It’s the right thing to do</a:t>
            </a:r>
          </a:p>
          <a:p>
            <a:pPr eaLnBrk="1" hangingPunct="1"/>
            <a:endParaRPr lang="en-US" dirty="0"/>
          </a:p>
        </p:txBody>
      </p:sp>
      <p:pic>
        <p:nvPicPr>
          <p:cNvPr id="4100" name="Picture 4"/>
          <p:cNvPicPr>
            <a:picLocks noChangeAspect="1" noChangeArrowheads="1"/>
          </p:cNvPicPr>
          <p:nvPr/>
        </p:nvPicPr>
        <p:blipFill>
          <a:blip r:embed="rId3"/>
          <a:srcRect/>
          <a:stretch>
            <a:fillRect/>
          </a:stretch>
        </p:blipFill>
        <p:spPr bwMode="auto">
          <a:xfrm>
            <a:off x="6019800" y="3886200"/>
            <a:ext cx="2209800" cy="2667000"/>
          </a:xfrm>
          <a:prstGeom prst="rect">
            <a:avLst/>
          </a:prstGeom>
          <a:noFill/>
          <a:ln w="9525">
            <a:noFill/>
            <a:miter lim="800000"/>
            <a:headEnd/>
            <a:tailEnd/>
          </a:ln>
        </p:spPr>
      </p:pic>
      <p:sp>
        <p:nvSpPr>
          <p:cNvPr id="4101" name="Text Box 5"/>
          <p:cNvSpPr txBox="1">
            <a:spLocks noChangeArrowheads="1"/>
          </p:cNvSpPr>
          <p:nvPr/>
        </p:nvSpPr>
        <p:spPr bwMode="auto">
          <a:xfrm>
            <a:off x="6629400" y="3733800"/>
            <a:ext cx="1600200" cy="2378075"/>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r>
              <a:rPr lang="en-US" sz="15000" dirty="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 calcmode="lin" valueType="num">
                                      <p:cBhvr additive="base">
                                        <p:cTn id="7" dur="500" fill="hold"/>
                                        <p:tgtEl>
                                          <p:spTgt spid="1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027">
                                            <p:txEl>
                                              <p:pRg st="1" end="1"/>
                                            </p:txEl>
                                          </p:spTgt>
                                        </p:tgtEl>
                                        <p:attrNameLst>
                                          <p:attrName>style.visibility</p:attrName>
                                        </p:attrNameLst>
                                      </p:cBhvr>
                                      <p:to>
                                        <p:strVal val="visible"/>
                                      </p:to>
                                    </p:set>
                                    <p:anim calcmode="lin" valueType="num">
                                      <p:cBhvr additive="base">
                                        <p:cTn id="13" dur="500" fill="hold"/>
                                        <p:tgtEl>
                                          <p:spTgt spid="10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027">
                                            <p:txEl>
                                              <p:pRg st="2" end="2"/>
                                            </p:txEl>
                                          </p:spTgt>
                                        </p:tgtEl>
                                        <p:attrNameLst>
                                          <p:attrName>style.visibility</p:attrName>
                                        </p:attrNameLst>
                                      </p:cBhvr>
                                      <p:to>
                                        <p:strVal val="visible"/>
                                      </p:to>
                                    </p:set>
                                    <p:anim calcmode="lin" valueType="num">
                                      <p:cBhvr additive="base">
                                        <p:cTn id="19" dur="500" fill="hold"/>
                                        <p:tgtEl>
                                          <p:spTgt spid="10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027">
                                            <p:txEl>
                                              <p:pRg st="3" end="3"/>
                                            </p:txEl>
                                          </p:spTgt>
                                        </p:tgtEl>
                                        <p:attrNameLst>
                                          <p:attrName>style.visibility</p:attrName>
                                        </p:attrNameLst>
                                      </p:cBhvr>
                                      <p:to>
                                        <p:strVal val="visible"/>
                                      </p:to>
                                    </p:set>
                                    <p:anim calcmode="lin" valueType="num">
                                      <p:cBhvr additive="base">
                                        <p:cTn id="25" dur="500" fill="hold"/>
                                        <p:tgtEl>
                                          <p:spTgt spid="10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66800" y="535930"/>
            <a:ext cx="7772400" cy="1052512"/>
          </a:xfrm>
        </p:spPr>
        <p:txBody>
          <a:bodyPr/>
          <a:lstStyle/>
          <a:p>
            <a:pPr eaLnBrk="1" hangingPunct="1"/>
            <a:r>
              <a:rPr lang="en-US"/>
              <a:t>What me worry?</a:t>
            </a:r>
          </a:p>
        </p:txBody>
      </p:sp>
      <p:sp>
        <p:nvSpPr>
          <p:cNvPr id="7172" name="Rectangle 4"/>
          <p:cNvSpPr>
            <a:spLocks noGrp="1" noChangeArrowheads="1"/>
          </p:cNvSpPr>
          <p:nvPr>
            <p:ph type="body" sz="half" idx="2"/>
          </p:nvPr>
        </p:nvSpPr>
        <p:spPr/>
        <p:txBody>
          <a:bodyPr/>
          <a:lstStyle/>
          <a:p>
            <a:pPr eaLnBrk="1" hangingPunct="1">
              <a:lnSpc>
                <a:spcPct val="90000"/>
              </a:lnSpc>
            </a:pPr>
            <a:r>
              <a:rPr lang="en-US" sz="2800"/>
              <a:t>I’m an educator so I can use it for educational purposes.</a:t>
            </a:r>
          </a:p>
          <a:p>
            <a:pPr eaLnBrk="1" hangingPunct="1">
              <a:lnSpc>
                <a:spcPct val="90000"/>
              </a:lnSpc>
            </a:pPr>
            <a:r>
              <a:rPr lang="en-US" sz="2800"/>
              <a:t>We’re not charging any money so who am I hurting?</a:t>
            </a:r>
          </a:p>
          <a:p>
            <a:pPr eaLnBrk="1" hangingPunct="1">
              <a:lnSpc>
                <a:spcPct val="90000"/>
              </a:lnSpc>
            </a:pPr>
            <a:r>
              <a:rPr lang="en-US" sz="2800"/>
              <a:t>I don’t have time to worry about this stuff!</a:t>
            </a:r>
          </a:p>
        </p:txBody>
      </p:sp>
      <p:pic>
        <p:nvPicPr>
          <p:cNvPr id="5124" name="Picture 7"/>
          <p:cNvPicPr>
            <a:picLocks noGrp="1" noChangeAspect="1" noChangeArrowheads="1"/>
          </p:cNvPicPr>
          <p:nvPr>
            <p:ph type="clipArt" sz="half" idx="1"/>
          </p:nvPr>
        </p:nvPicPr>
        <p:blipFill>
          <a:blip r:embed="rId3"/>
          <a:srcRect/>
          <a:stretch>
            <a:fillRect/>
          </a:stretch>
        </p:blipFill>
        <p:spPr>
          <a:xfrm>
            <a:off x="1066800" y="2325444"/>
            <a:ext cx="3810000" cy="3741737"/>
          </a:xfrm>
        </p:spPr>
      </p:pic>
      <p:sp>
        <p:nvSpPr>
          <p:cNvPr id="5" name="Text Box 5"/>
          <p:cNvSpPr txBox="1">
            <a:spLocks noChangeArrowheads="1"/>
          </p:cNvSpPr>
          <p:nvPr/>
        </p:nvSpPr>
        <p:spPr bwMode="auto">
          <a:xfrm>
            <a:off x="1066800" y="3975902"/>
            <a:ext cx="45719" cy="2400657"/>
          </a:xfrm>
          <a:prstGeom prst="rect">
            <a:avLst/>
          </a:prstGeom>
          <a:solidFill>
            <a:schemeClr val="bg1"/>
          </a:solidFill>
          <a:ln w="9525">
            <a:noFill/>
            <a:miter lim="800000"/>
            <a:headEnd/>
            <a:tailEnd/>
          </a:ln>
        </p:spPr>
        <p:txBody>
          <a:bodyPr wrap="square">
            <a:prstTxWarp prst="textNoShape">
              <a:avLst/>
            </a:prstTxWarp>
            <a:spAutoFit/>
          </a:bodyPr>
          <a:lstStyle/>
          <a:p>
            <a:pPr>
              <a:spcBef>
                <a:spcPct val="50000"/>
              </a:spcBef>
            </a:pPr>
            <a:r>
              <a:rPr lang="en-US" sz="15000"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anim calcmode="lin" valueType="num">
                                      <p:cBhvr additive="base">
                                        <p:cTn id="7" dur="500" fill="hold"/>
                                        <p:tgtEl>
                                          <p:spTgt spid="717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7172">
                                            <p:txEl>
                                              <p:pRg st="1" end="1"/>
                                            </p:txEl>
                                          </p:spTgt>
                                        </p:tgtEl>
                                        <p:attrNameLst>
                                          <p:attrName>style.visibility</p:attrName>
                                        </p:attrNameLst>
                                      </p:cBhvr>
                                      <p:to>
                                        <p:strVal val="visible"/>
                                      </p:to>
                                    </p:set>
                                    <p:anim calcmode="lin" valueType="num">
                                      <p:cBhvr additive="base">
                                        <p:cTn id="13" dur="500" fill="hold"/>
                                        <p:tgtEl>
                                          <p:spTgt spid="717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7172">
                                            <p:txEl>
                                              <p:pRg st="2" end="2"/>
                                            </p:txEl>
                                          </p:spTgt>
                                        </p:tgtEl>
                                        <p:attrNameLst>
                                          <p:attrName>style.visibility</p:attrName>
                                        </p:attrNameLst>
                                      </p:cBhvr>
                                      <p:to>
                                        <p:strVal val="visible"/>
                                      </p:to>
                                    </p:set>
                                    <p:anim calcmode="lin" valueType="num">
                                      <p:cBhvr additive="base">
                                        <p:cTn id="19" dur="500" fill="hold"/>
                                        <p:tgtEl>
                                          <p:spTgt spid="717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uild="p" autoUpdateAnimBg="0"/>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t>What me worry?</a:t>
            </a:r>
          </a:p>
        </p:txBody>
      </p:sp>
      <p:sp>
        <p:nvSpPr>
          <p:cNvPr id="3076" name="Rectangle 4"/>
          <p:cNvSpPr>
            <a:spLocks noGrp="1" noChangeArrowheads="1"/>
          </p:cNvSpPr>
          <p:nvPr>
            <p:ph type="body" sz="half" idx="2"/>
          </p:nvPr>
        </p:nvSpPr>
        <p:spPr/>
        <p:txBody>
          <a:bodyPr/>
          <a:lstStyle/>
          <a:p>
            <a:pPr eaLnBrk="1" hangingPunct="1"/>
            <a:r>
              <a:rPr lang="en-US" sz="2800" dirty="0"/>
              <a:t>Does anyone ever get caught? </a:t>
            </a:r>
          </a:p>
          <a:p>
            <a:pPr eaLnBrk="1" hangingPunct="1"/>
            <a:r>
              <a:rPr lang="en-US" sz="2800" dirty="0"/>
              <a:t>Many cases are settled out of </a:t>
            </a:r>
            <a:r>
              <a:rPr lang="en-US" sz="2800" dirty="0" smtClean="0"/>
              <a:t>court.</a:t>
            </a:r>
          </a:p>
          <a:p>
            <a:pPr eaLnBrk="1" hangingPunct="1"/>
            <a:r>
              <a:rPr lang="en-US" sz="2800" dirty="0"/>
              <a:t>Are you doing anything that could get you in trouble?</a:t>
            </a:r>
          </a:p>
        </p:txBody>
      </p:sp>
      <p:pic>
        <p:nvPicPr>
          <p:cNvPr id="6148" name="Picture 7"/>
          <p:cNvPicPr>
            <a:picLocks noGrp="1" noChangeAspect="1" noChangeArrowheads="1"/>
          </p:cNvPicPr>
          <p:nvPr>
            <p:ph type="clipArt" sz="half" idx="1"/>
          </p:nvPr>
        </p:nvPicPr>
        <p:blipFill>
          <a:blip r:embed="rId3"/>
          <a:srcRect/>
          <a:stretch>
            <a:fillRect/>
          </a:stretch>
        </p:blipFill>
        <p:spPr>
          <a:xfrm>
            <a:off x="1066800" y="2662238"/>
            <a:ext cx="3810000" cy="290353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3076">
                                            <p:txEl>
                                              <p:pRg st="0" end="0"/>
                                            </p:txEl>
                                          </p:spTgt>
                                        </p:tgtEl>
                                        <p:attrNameLst>
                                          <p:attrName>style.visibility</p:attrName>
                                        </p:attrNameLst>
                                      </p:cBhvr>
                                      <p:to>
                                        <p:strVal val="visible"/>
                                      </p:to>
                                    </p:set>
                                    <p:anim calcmode="lin" valueType="num">
                                      <p:cBhvr additive="base">
                                        <p:cTn id="7" dur="500" fill="hold"/>
                                        <p:tgtEl>
                                          <p:spTgt spid="307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3076">
                                            <p:txEl>
                                              <p:pRg st="1" end="1"/>
                                            </p:txEl>
                                          </p:spTgt>
                                        </p:tgtEl>
                                        <p:attrNameLst>
                                          <p:attrName>style.visibility</p:attrName>
                                        </p:attrNameLst>
                                      </p:cBhvr>
                                      <p:to>
                                        <p:strVal val="visible"/>
                                      </p:to>
                                    </p:set>
                                    <p:anim calcmode="lin" valueType="num">
                                      <p:cBhvr additive="base">
                                        <p:cTn id="13" dur="500" fill="hold"/>
                                        <p:tgtEl>
                                          <p:spTgt spid="307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3076">
                                            <p:txEl>
                                              <p:pRg st="2" end="2"/>
                                            </p:txEl>
                                          </p:spTgt>
                                        </p:tgtEl>
                                        <p:attrNameLst>
                                          <p:attrName>style.visibility</p:attrName>
                                        </p:attrNameLst>
                                      </p:cBhvr>
                                      <p:to>
                                        <p:strVal val="visible"/>
                                      </p:to>
                                    </p:set>
                                    <p:anim calcmode="lin" valueType="num">
                                      <p:cBhvr additive="base">
                                        <p:cTn id="19" dur="500" fill="hold"/>
                                        <p:tgtEl>
                                          <p:spTgt spid="307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build="p" autoUpdateAnimBg="0"/>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t>What is and isn’t copyrighted?</a:t>
            </a:r>
          </a:p>
        </p:txBody>
      </p:sp>
      <p:sp>
        <p:nvSpPr>
          <p:cNvPr id="13316" name="Rectangle 4"/>
          <p:cNvSpPr>
            <a:spLocks noGrp="1" noChangeArrowheads="1"/>
          </p:cNvSpPr>
          <p:nvPr>
            <p:ph type="body" sz="half" idx="2"/>
          </p:nvPr>
        </p:nvSpPr>
        <p:spPr/>
        <p:txBody>
          <a:bodyPr/>
          <a:lstStyle/>
          <a:p>
            <a:pPr eaLnBrk="1" hangingPunct="1"/>
            <a:r>
              <a:rPr lang="en-US" sz="2800"/>
              <a:t>Short answer…</a:t>
            </a:r>
          </a:p>
          <a:p>
            <a:pPr eaLnBrk="1" hangingPunct="1">
              <a:buFontTx/>
              <a:buNone/>
            </a:pPr>
            <a:endParaRPr lang="en-US" sz="2800"/>
          </a:p>
          <a:p>
            <a:pPr eaLnBrk="1" hangingPunct="1"/>
            <a:r>
              <a:rPr lang="en-US" sz="2800"/>
              <a:t>Almost everything is copyrighted</a:t>
            </a:r>
          </a:p>
          <a:p>
            <a:pPr eaLnBrk="1" hangingPunct="1"/>
            <a:endParaRPr lang="en-US" sz="2800"/>
          </a:p>
          <a:p>
            <a:pPr eaLnBrk="1" hangingPunct="1"/>
            <a:r>
              <a:rPr lang="en-US" sz="2800"/>
              <a:t>Whether or not it has the symbol</a:t>
            </a:r>
          </a:p>
        </p:txBody>
      </p:sp>
      <p:sp>
        <p:nvSpPr>
          <p:cNvPr id="7172" name="Text Box 5"/>
          <p:cNvSpPr txBox="1">
            <a:spLocks noChangeArrowheads="1"/>
          </p:cNvSpPr>
          <p:nvPr/>
        </p:nvSpPr>
        <p:spPr bwMode="auto">
          <a:xfrm>
            <a:off x="838200" y="1905000"/>
            <a:ext cx="3048000" cy="4664075"/>
          </a:xfrm>
          <a:prstGeom prst="rect">
            <a:avLst/>
          </a:prstGeom>
          <a:noFill/>
          <a:ln w="9525">
            <a:noFill/>
            <a:miter lim="800000"/>
            <a:headEnd/>
            <a:tailEnd/>
          </a:ln>
        </p:spPr>
        <p:txBody>
          <a:bodyPr>
            <a:prstTxWarp prst="textNoShape">
              <a:avLst/>
            </a:prstTxWarp>
            <a:spAutoFit/>
          </a:bodyPr>
          <a:lstStyle/>
          <a:p>
            <a:pPr>
              <a:spcBef>
                <a:spcPct val="50000"/>
              </a:spcBef>
            </a:pPr>
            <a:r>
              <a:rPr lang="en-US" sz="30000"/>
              <a:t>©</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anim calcmode="lin" valueType="num">
                                      <p:cBhvr additive="base">
                                        <p:cTn id="7" dur="500" fill="hold"/>
                                        <p:tgtEl>
                                          <p:spTgt spid="1331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anim calcmode="lin" valueType="num">
                                      <p:cBhvr additive="base">
                                        <p:cTn id="13" dur="500" fill="hold"/>
                                        <p:tgtEl>
                                          <p:spTgt spid="13316">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3316">
                                            <p:txEl>
                                              <p:pRg st="4" end="4"/>
                                            </p:txEl>
                                          </p:spTgt>
                                        </p:tgtEl>
                                        <p:attrNameLst>
                                          <p:attrName>style.visibility</p:attrName>
                                        </p:attrNameLst>
                                      </p:cBhvr>
                                      <p:to>
                                        <p:strVal val="visible"/>
                                      </p:to>
                                    </p:set>
                                    <p:anim calcmode="lin" valueType="num">
                                      <p:cBhvr additive="base">
                                        <p:cTn id="19" dur="500" fill="hold"/>
                                        <p:tgtEl>
                                          <p:spTgt spid="13316">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31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uild="p" autoUpdateAnimBg="0"/>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t>So is anything acceptable?</a:t>
            </a:r>
          </a:p>
        </p:txBody>
      </p:sp>
      <p:sp>
        <p:nvSpPr>
          <p:cNvPr id="15363" name="Rectangle 3"/>
          <p:cNvSpPr>
            <a:spLocks noGrp="1" noChangeArrowheads="1"/>
          </p:cNvSpPr>
          <p:nvPr>
            <p:ph type="body" sz="half" idx="1"/>
          </p:nvPr>
        </p:nvSpPr>
        <p:spPr/>
        <p:txBody>
          <a:bodyPr/>
          <a:lstStyle/>
          <a:p>
            <a:pPr eaLnBrk="1" hangingPunct="1"/>
            <a:r>
              <a:rPr lang="en-US" sz="2800"/>
              <a:t>Public Domain</a:t>
            </a:r>
          </a:p>
          <a:p>
            <a:pPr lvl="1" eaLnBrk="1" hangingPunct="1">
              <a:buFont typeface="Wingdings" charset="2"/>
              <a:buChar char="Ø"/>
            </a:pPr>
            <a:r>
              <a:rPr lang="en-US" sz="2400"/>
              <a:t>Published before 1923</a:t>
            </a:r>
          </a:p>
          <a:p>
            <a:pPr lvl="1" eaLnBrk="1" hangingPunct="1">
              <a:buFont typeface="Wingdings" charset="2"/>
              <a:buChar char="Ø"/>
            </a:pPr>
            <a:r>
              <a:rPr lang="en-US" sz="2400"/>
              <a:t>Possibly 1923-1963</a:t>
            </a:r>
          </a:p>
          <a:p>
            <a:pPr eaLnBrk="1" hangingPunct="1"/>
            <a:r>
              <a:rPr lang="en-US" sz="2800"/>
              <a:t>Fair Use</a:t>
            </a:r>
          </a:p>
          <a:p>
            <a:pPr lvl="1" eaLnBrk="1" hangingPunct="1">
              <a:buFont typeface="Wingdings" charset="2"/>
              <a:buChar char="Ø"/>
            </a:pPr>
            <a:r>
              <a:rPr lang="en-US" sz="2400"/>
              <a:t>Purpose</a:t>
            </a:r>
          </a:p>
          <a:p>
            <a:pPr lvl="1" eaLnBrk="1" hangingPunct="1">
              <a:buFont typeface="Wingdings" charset="2"/>
              <a:buChar char="Ø"/>
            </a:pPr>
            <a:r>
              <a:rPr lang="en-US" sz="2400"/>
              <a:t>Nature</a:t>
            </a:r>
          </a:p>
          <a:p>
            <a:pPr lvl="1" eaLnBrk="1" hangingPunct="1">
              <a:buFont typeface="Wingdings" charset="2"/>
              <a:buChar char="Ø"/>
            </a:pPr>
            <a:r>
              <a:rPr lang="en-US" sz="2400"/>
              <a:t>Amount</a:t>
            </a:r>
          </a:p>
          <a:p>
            <a:pPr lvl="1" eaLnBrk="1" hangingPunct="1">
              <a:buFont typeface="Wingdings" charset="2"/>
              <a:buChar char="Ø"/>
            </a:pPr>
            <a:r>
              <a:rPr lang="en-US" sz="2400"/>
              <a:t>Effect</a:t>
            </a:r>
          </a:p>
        </p:txBody>
      </p:sp>
      <p:pic>
        <p:nvPicPr>
          <p:cNvPr id="8196" name="Picture 5"/>
          <p:cNvPicPr>
            <a:picLocks noGrp="1" noChangeAspect="1" noChangeArrowheads="1"/>
          </p:cNvPicPr>
          <p:nvPr>
            <p:ph type="clipArt" sz="half" idx="2"/>
          </p:nvPr>
        </p:nvPicPr>
        <p:blipFill>
          <a:blip r:embed="rId3"/>
          <a:srcRect/>
          <a:stretch>
            <a:fillRect/>
          </a:stretch>
        </p:blipFill>
        <p:spPr>
          <a:xfrm>
            <a:off x="6084888" y="2057400"/>
            <a:ext cx="1697037" cy="41148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anim calcmode="lin" valueType="num">
                                      <p:cBhvr additive="base">
                                        <p:cTn id="11" dur="500" fill="hold"/>
                                        <p:tgtEl>
                                          <p:spTgt spid="1536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536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anim calcmode="lin" valueType="num">
                                      <p:cBhvr additive="base">
                                        <p:cTn id="15" dur="500" fill="hold"/>
                                        <p:tgtEl>
                                          <p:spTgt spid="1536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grpId="0" nodeType="clickEffect">
                                  <p:stCondLst>
                                    <p:cond delay="0"/>
                                  </p:stCondLst>
                                  <p:childTnLst>
                                    <p:set>
                                      <p:cBhvr>
                                        <p:cTn id="20" dur="1" fill="hold">
                                          <p:stCondLst>
                                            <p:cond delay="0"/>
                                          </p:stCondLst>
                                        </p:cTn>
                                        <p:tgtEl>
                                          <p:spTgt spid="15363">
                                            <p:txEl>
                                              <p:pRg st="3" end="3"/>
                                            </p:txEl>
                                          </p:spTgt>
                                        </p:tgtEl>
                                        <p:attrNameLst>
                                          <p:attrName>style.visibility</p:attrName>
                                        </p:attrNameLst>
                                      </p:cBhvr>
                                      <p:to>
                                        <p:strVal val="visible"/>
                                      </p:to>
                                    </p:set>
                                    <p:anim calcmode="lin" valueType="num">
                                      <p:cBhvr additive="base">
                                        <p:cTn id="21" dur="500" fill="hold"/>
                                        <p:tgtEl>
                                          <p:spTgt spid="153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36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0"/>
                                  </p:stCondLst>
                                  <p:childTnLst>
                                    <p:set>
                                      <p:cBhvr>
                                        <p:cTn id="24" dur="1" fill="hold">
                                          <p:stCondLst>
                                            <p:cond delay="0"/>
                                          </p:stCondLst>
                                        </p:cTn>
                                        <p:tgtEl>
                                          <p:spTgt spid="15363">
                                            <p:txEl>
                                              <p:pRg st="4" end="4"/>
                                            </p:txEl>
                                          </p:spTgt>
                                        </p:tgtEl>
                                        <p:attrNameLst>
                                          <p:attrName>style.visibility</p:attrName>
                                        </p:attrNameLst>
                                      </p:cBhvr>
                                      <p:to>
                                        <p:strVal val="visible"/>
                                      </p:to>
                                    </p:set>
                                    <p:anim calcmode="lin" valueType="num">
                                      <p:cBhvr additive="base">
                                        <p:cTn id="25" dur="500" fill="hold"/>
                                        <p:tgtEl>
                                          <p:spTgt spid="153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36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15363">
                                            <p:txEl>
                                              <p:pRg st="5" end="5"/>
                                            </p:txEl>
                                          </p:spTgt>
                                        </p:tgtEl>
                                        <p:attrNameLst>
                                          <p:attrName>style.visibility</p:attrName>
                                        </p:attrNameLst>
                                      </p:cBhvr>
                                      <p:to>
                                        <p:strVal val="visible"/>
                                      </p:to>
                                    </p:set>
                                    <p:anim calcmode="lin" valueType="num">
                                      <p:cBhvr additive="base">
                                        <p:cTn id="29" dur="500" fill="hold"/>
                                        <p:tgtEl>
                                          <p:spTgt spid="1536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36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0"/>
                                  </p:stCondLst>
                                  <p:childTnLst>
                                    <p:set>
                                      <p:cBhvr>
                                        <p:cTn id="32" dur="1" fill="hold">
                                          <p:stCondLst>
                                            <p:cond delay="0"/>
                                          </p:stCondLst>
                                        </p:cTn>
                                        <p:tgtEl>
                                          <p:spTgt spid="15363">
                                            <p:txEl>
                                              <p:pRg st="6" end="6"/>
                                            </p:txEl>
                                          </p:spTgt>
                                        </p:tgtEl>
                                        <p:attrNameLst>
                                          <p:attrName>style.visibility</p:attrName>
                                        </p:attrNameLst>
                                      </p:cBhvr>
                                      <p:to>
                                        <p:strVal val="visible"/>
                                      </p:to>
                                    </p:set>
                                    <p:anim calcmode="lin" valueType="num">
                                      <p:cBhvr additive="base">
                                        <p:cTn id="33" dur="500" fill="hold"/>
                                        <p:tgtEl>
                                          <p:spTgt spid="1536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36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0"/>
                                  </p:stCondLst>
                                  <p:childTnLst>
                                    <p:set>
                                      <p:cBhvr>
                                        <p:cTn id="36" dur="1" fill="hold">
                                          <p:stCondLst>
                                            <p:cond delay="0"/>
                                          </p:stCondLst>
                                        </p:cTn>
                                        <p:tgtEl>
                                          <p:spTgt spid="15363">
                                            <p:txEl>
                                              <p:pRg st="7" end="7"/>
                                            </p:txEl>
                                          </p:spTgt>
                                        </p:tgtEl>
                                        <p:attrNameLst>
                                          <p:attrName>style.visibility</p:attrName>
                                        </p:attrNameLst>
                                      </p:cBhvr>
                                      <p:to>
                                        <p:strVal val="visible"/>
                                      </p:to>
                                    </p:set>
                                    <p:anim calcmode="lin" valueType="num">
                                      <p:cBhvr additive="base">
                                        <p:cTn id="37" dur="500" fill="hold"/>
                                        <p:tgtEl>
                                          <p:spTgt spid="1536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36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t>Purpose</a:t>
            </a:r>
          </a:p>
        </p:txBody>
      </p:sp>
      <p:sp>
        <p:nvSpPr>
          <p:cNvPr id="6147" name="Rectangle 3"/>
          <p:cNvSpPr>
            <a:spLocks noGrp="1" noChangeArrowheads="1"/>
          </p:cNvSpPr>
          <p:nvPr>
            <p:ph type="body" idx="1"/>
          </p:nvPr>
        </p:nvSpPr>
        <p:spPr/>
        <p:txBody>
          <a:bodyPr/>
          <a:lstStyle/>
          <a:p>
            <a:pPr eaLnBrk="1" hangingPunct="1"/>
            <a:r>
              <a:rPr lang="en-US"/>
              <a:t>Commercial</a:t>
            </a:r>
          </a:p>
          <a:p>
            <a:pPr eaLnBrk="1" hangingPunct="1"/>
            <a:r>
              <a:rPr lang="en-US"/>
              <a:t>Non-profit Educational</a:t>
            </a:r>
          </a:p>
        </p:txBody>
      </p:sp>
      <p:pic>
        <p:nvPicPr>
          <p:cNvPr id="9220" name="Picture 6"/>
          <p:cNvPicPr>
            <a:picLocks noChangeAspect="1" noChangeArrowheads="1"/>
          </p:cNvPicPr>
          <p:nvPr/>
        </p:nvPicPr>
        <p:blipFill>
          <a:blip r:embed="rId3"/>
          <a:srcRect/>
          <a:stretch>
            <a:fillRect/>
          </a:stretch>
        </p:blipFill>
        <p:spPr bwMode="auto">
          <a:xfrm>
            <a:off x="1371600" y="4114800"/>
            <a:ext cx="2514600" cy="1751013"/>
          </a:xfrm>
          <a:prstGeom prst="rect">
            <a:avLst/>
          </a:prstGeom>
          <a:noFill/>
          <a:ln w="9525">
            <a:noFill/>
            <a:miter lim="800000"/>
            <a:headEnd/>
            <a:tailEnd/>
          </a:ln>
        </p:spPr>
      </p:pic>
      <p:pic>
        <p:nvPicPr>
          <p:cNvPr id="9221" name="Picture 7"/>
          <p:cNvPicPr>
            <a:picLocks noChangeAspect="1" noChangeArrowheads="1"/>
          </p:cNvPicPr>
          <p:nvPr/>
        </p:nvPicPr>
        <p:blipFill>
          <a:blip r:embed="rId4"/>
          <a:srcRect/>
          <a:stretch>
            <a:fillRect/>
          </a:stretch>
        </p:blipFill>
        <p:spPr bwMode="auto">
          <a:xfrm>
            <a:off x="6019800" y="3352800"/>
            <a:ext cx="1401763" cy="27733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t>Nature</a:t>
            </a:r>
          </a:p>
        </p:txBody>
      </p:sp>
      <p:sp>
        <p:nvSpPr>
          <p:cNvPr id="4099" name="Rectangle 3"/>
          <p:cNvSpPr>
            <a:spLocks noGrp="1" noChangeArrowheads="1"/>
          </p:cNvSpPr>
          <p:nvPr>
            <p:ph type="body" sz="half" idx="1"/>
          </p:nvPr>
        </p:nvSpPr>
        <p:spPr>
          <a:xfrm>
            <a:off x="1066800" y="2057400"/>
            <a:ext cx="3810000" cy="2895600"/>
          </a:xfrm>
        </p:spPr>
        <p:txBody>
          <a:bodyPr/>
          <a:lstStyle/>
          <a:p>
            <a:pPr eaLnBrk="1" hangingPunct="1">
              <a:lnSpc>
                <a:spcPct val="90000"/>
              </a:lnSpc>
            </a:pPr>
            <a:r>
              <a:rPr lang="en-US" sz="2800"/>
              <a:t>Imitation is the sincerest form of flattery, right?</a:t>
            </a:r>
          </a:p>
          <a:p>
            <a:pPr eaLnBrk="1" hangingPunct="1">
              <a:lnSpc>
                <a:spcPct val="90000"/>
              </a:lnSpc>
            </a:pPr>
            <a:r>
              <a:rPr lang="en-US" sz="2800"/>
              <a:t>Is the use of the copyrighted material original or just a direct copy?</a:t>
            </a:r>
          </a:p>
        </p:txBody>
      </p:sp>
      <p:pic>
        <p:nvPicPr>
          <p:cNvPr id="10244" name="Picture 7"/>
          <p:cNvPicPr>
            <a:picLocks noGrp="1" noChangeAspect="1" noChangeArrowheads="1"/>
          </p:cNvPicPr>
          <p:nvPr>
            <p:ph type="clipArt" sz="half" idx="2"/>
          </p:nvPr>
        </p:nvPicPr>
        <p:blipFill>
          <a:blip r:embed="rId3"/>
          <a:srcRect/>
          <a:stretch>
            <a:fillRect/>
          </a:stretch>
        </p:blipFill>
        <p:spPr>
          <a:xfrm>
            <a:off x="5029200" y="2325688"/>
            <a:ext cx="3810000" cy="357663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4099">
                                            <p:txEl>
                                              <p:pRg st="1" end="1"/>
                                            </p:txEl>
                                          </p:spTgt>
                                        </p:tgtEl>
                                        <p:attrNameLst>
                                          <p:attrName>style.visibility</p:attrName>
                                        </p:attrNameLst>
                                      </p:cBhvr>
                                      <p:to>
                                        <p:strVal val="visible"/>
                                      </p:to>
                                    </p:set>
                                    <p:anim calcmode="lin" valueType="num">
                                      <p:cBhvr additive="base">
                                        <p:cTn id="13" dur="500" fill="hold"/>
                                        <p:tgtEl>
                                          <p:spTgt spid="40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t>Thank you</a:t>
            </a:r>
          </a:p>
        </p:txBody>
      </p:sp>
      <p:sp>
        <p:nvSpPr>
          <p:cNvPr id="14339" name="Rectangle 3"/>
          <p:cNvSpPr>
            <a:spLocks noGrp="1" noChangeArrowheads="1"/>
          </p:cNvSpPr>
          <p:nvPr>
            <p:ph type="body" sz="half" idx="1"/>
          </p:nvPr>
        </p:nvSpPr>
        <p:spPr/>
        <p:txBody>
          <a:bodyPr/>
          <a:lstStyle/>
          <a:p>
            <a:pPr eaLnBrk="1" hangingPunct="1">
              <a:buFontTx/>
              <a:buNone/>
            </a:pPr>
            <a:r>
              <a:rPr lang="en-US" sz="2800"/>
              <a:t>		In the words of Steven Wright “It’s been more than a thrill, it’s been an inconvenience.” </a:t>
            </a:r>
          </a:p>
        </p:txBody>
      </p:sp>
      <p:pic>
        <p:nvPicPr>
          <p:cNvPr id="14340" name="Picture 5"/>
          <p:cNvPicPr>
            <a:picLocks noGrp="1" noChangeAspect="1" noChangeArrowheads="1"/>
          </p:cNvPicPr>
          <p:nvPr>
            <p:ph type="clipArt" sz="half" idx="2"/>
          </p:nvPr>
        </p:nvPicPr>
        <p:blipFill>
          <a:blip r:embed="rId2"/>
          <a:srcRect/>
          <a:stretch>
            <a:fillRect/>
          </a:stretch>
        </p:blipFill>
        <p:spPr>
          <a:xfrm>
            <a:off x="5029200" y="2103438"/>
            <a:ext cx="3810000" cy="4021137"/>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t>Resources</a:t>
            </a:r>
          </a:p>
        </p:txBody>
      </p:sp>
      <p:sp>
        <p:nvSpPr>
          <p:cNvPr id="15363" name="Rectangle 3"/>
          <p:cNvSpPr>
            <a:spLocks noGrp="1" noChangeArrowheads="1"/>
          </p:cNvSpPr>
          <p:nvPr>
            <p:ph type="body" idx="1"/>
          </p:nvPr>
        </p:nvSpPr>
        <p:spPr/>
        <p:txBody>
          <a:bodyPr/>
          <a:lstStyle/>
          <a:p>
            <a:pPr eaLnBrk="1" hangingPunct="1"/>
            <a:r>
              <a:rPr lang="en-US" sz="1600"/>
              <a:t>Davidson, Hall “The Educator’s Lean and Mean No FAT Guide to Fair Use” Copyright/Copywrong </a:t>
            </a:r>
            <a:r>
              <a:rPr lang="en-US" sz="1600">
                <a:hlinkClick r:id="rId3"/>
              </a:rPr>
              <a:t>http://www.csus.edu/indiv/p/peachj/edte230/copyright/#article</a:t>
            </a:r>
            <a:r>
              <a:rPr lang="en-US" sz="1600"/>
              <a:t> accessed November 25, 2006</a:t>
            </a:r>
          </a:p>
          <a:p>
            <a:pPr eaLnBrk="1" hangingPunct="1"/>
            <a:r>
              <a:rPr lang="en-US" sz="1600"/>
              <a:t>Russell, Carrie (February 2004) “Crime and Punishment: Are Copyright Violators Ever Penalized? School Library Journal </a:t>
            </a:r>
          </a:p>
          <a:p>
            <a:pPr eaLnBrk="1" hangingPunct="1"/>
            <a:r>
              <a:rPr lang="en-US" sz="1600"/>
              <a:t>Alexander, Susan and Baird Diane (March 30, 2003) The Wrinkle in your Research and Teaching: Copyright, DMCA, Guidelines, and Public Domain </a:t>
            </a:r>
            <a:r>
              <a:rPr lang="en-US" sz="1600">
                <a:hlinkClick r:id="rId4"/>
              </a:rPr>
              <a:t>http://www.mtsu.edu/~itconf/proceed03/98.html</a:t>
            </a:r>
            <a:r>
              <a:rPr lang="en-US" sz="1600"/>
              <a:t> accessed November 23, 2006 </a:t>
            </a:r>
          </a:p>
          <a:p>
            <a:pPr eaLnBrk="1" hangingPunct="1"/>
            <a:r>
              <a:rPr lang="en-US" sz="1800"/>
              <a:t>Quinn, David M. (April 2003) Legal Issues in Educational Technology: Implications for School Leaders, Educational Administration Quarterly Vol. 39 No. 2 187-207 Accessed November 25, 2006</a:t>
            </a:r>
            <a:endParaRPr lang="en-US" sz="2800"/>
          </a:p>
          <a:p>
            <a:pPr eaLnBrk="1" hangingPunct="1">
              <a:buFontTx/>
              <a:buNone/>
            </a:pPr>
            <a:endParaRPr lang="en-US" sz="2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err="1" smtClean="0"/>
              <a:t>Houskeeping</a:t>
            </a:r>
            <a:endParaRPr lang="en-US" dirty="0" smtClean="0"/>
          </a:p>
          <a:p>
            <a:r>
              <a:rPr lang="en-US" dirty="0" smtClean="0"/>
              <a:t>Dow Article</a:t>
            </a:r>
          </a:p>
          <a:p>
            <a:r>
              <a:rPr lang="en-US" dirty="0" smtClean="0"/>
              <a:t>Lehman Article</a:t>
            </a:r>
          </a:p>
          <a:p>
            <a:r>
              <a:rPr lang="en-US" dirty="0" smtClean="0"/>
              <a:t>Ethics and information literacy</a:t>
            </a:r>
          </a:p>
          <a:p>
            <a:endParaRPr lang="en-US"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Creative Commons</a:t>
            </a:r>
            <a:endParaRPr lang="en-US" dirty="0">
              <a:solidFill>
                <a:srgbClr val="FFFFFF"/>
              </a:solidFill>
            </a:endParaRPr>
          </a:p>
        </p:txBody>
      </p:sp>
      <p:sp>
        <p:nvSpPr>
          <p:cNvPr id="3" name="Content Placeholder 2"/>
          <p:cNvSpPr>
            <a:spLocks noGrp="1"/>
          </p:cNvSpPr>
          <p:nvPr>
            <p:ph idx="1"/>
          </p:nvPr>
        </p:nvSpPr>
        <p:spPr/>
        <p:txBody>
          <a:bodyPr/>
          <a:lstStyle/>
          <a:p>
            <a:r>
              <a:rPr lang="en-US" dirty="0" smtClean="0">
                <a:hlinkClick r:id="rId2"/>
              </a:rPr>
              <a:t>http://www.youtube.com/watch?v=io3BrAQl3so</a:t>
            </a:r>
            <a:endParaRPr lang="en-US" dirty="0" smtClean="0"/>
          </a:p>
          <a:p>
            <a:endParaRPr lang="en-US" dirty="0"/>
          </a:p>
        </p:txBody>
      </p:sp>
      <p:pic>
        <p:nvPicPr>
          <p:cNvPr id="4" name="Picture 3"/>
          <p:cNvPicPr>
            <a:picLocks noChangeAspect="1"/>
          </p:cNvPicPr>
          <p:nvPr/>
        </p:nvPicPr>
        <p:blipFill>
          <a:blip r:embed="rId3"/>
          <a:stretch>
            <a:fillRect/>
          </a:stretch>
        </p:blipFill>
        <p:spPr>
          <a:xfrm>
            <a:off x="4296314" y="2841166"/>
            <a:ext cx="3632200" cy="36449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Pics</a:t>
            </a:r>
            <a:r>
              <a:rPr lang="en-US" dirty="0" smtClean="0"/>
              <a:t> 4 Learning</a:t>
            </a:r>
            <a:endParaRPr lang="en-US" dirty="0"/>
          </a:p>
        </p:txBody>
      </p:sp>
      <p:sp>
        <p:nvSpPr>
          <p:cNvPr id="3" name="Content Placeholder 2"/>
          <p:cNvSpPr>
            <a:spLocks noGrp="1"/>
          </p:cNvSpPr>
          <p:nvPr>
            <p:ph idx="1"/>
          </p:nvPr>
        </p:nvSpPr>
        <p:spPr/>
        <p:txBody>
          <a:bodyPr/>
          <a:lstStyle/>
          <a:p>
            <a:r>
              <a:rPr lang="en-US" dirty="0" smtClean="0">
                <a:hlinkClick r:id="rId2"/>
              </a:rPr>
              <a:t>http://www.pics4learning.com/</a:t>
            </a:r>
            <a:endParaRPr lang="en-US" dirty="0" smtClean="0"/>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604" y="746507"/>
            <a:ext cx="8499798" cy="2608486"/>
          </a:xfrm>
        </p:spPr>
        <p:txBody>
          <a:bodyPr>
            <a:normAutofit lnSpcReduction="10000"/>
          </a:bodyPr>
          <a:lstStyle/>
          <a:p>
            <a:pPr>
              <a:buNone/>
            </a:pPr>
            <a:r>
              <a:rPr lang="en-US" dirty="0" smtClean="0"/>
              <a:t>“You see, I don't believe that libraries should be drab places where people sit in silence, and that's been the main reason for our policy of employing wild animals as librarians.”</a:t>
            </a:r>
          </a:p>
          <a:p>
            <a:pPr>
              <a:buNone/>
            </a:pPr>
            <a:r>
              <a:rPr lang="en-US" dirty="0" smtClean="0"/>
              <a:t>											</a:t>
            </a:r>
            <a:r>
              <a:rPr lang="en-US" sz="2162" dirty="0" smtClean="0"/>
              <a:t>Monty Python’s Flying Circus</a:t>
            </a:r>
            <a:endParaRPr lang="en-US" sz="2162" dirty="0"/>
          </a:p>
        </p:txBody>
      </p:sp>
      <p:pic>
        <p:nvPicPr>
          <p:cNvPr id="4" name="Picture 3" descr="GorillaLibrarian.tiff">
            <a:hlinkClick r:id="rId2"/>
          </p:cNvPr>
          <p:cNvPicPr>
            <a:picLocks noChangeAspect="1"/>
          </p:cNvPicPr>
          <p:nvPr/>
        </p:nvPicPr>
        <p:blipFill>
          <a:blip r:embed="rId3"/>
          <a:srcRect l="16043" t="9102" r="15946" b="8137"/>
          <a:stretch>
            <a:fillRect/>
          </a:stretch>
        </p:blipFill>
        <p:spPr>
          <a:xfrm>
            <a:off x="853085" y="3179960"/>
            <a:ext cx="3751633" cy="2839323"/>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3 C’s</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Connections</a:t>
            </a:r>
            <a:endParaRPr lang="en-US"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p:txBody>
          <a:bodyPr/>
          <a:lstStyle/>
          <a:p>
            <a:r>
              <a:rPr lang="en-US" dirty="0" smtClean="0"/>
              <a:t>Collaboration Papers Graded</a:t>
            </a:r>
          </a:p>
          <a:p>
            <a:r>
              <a:rPr lang="en-US" dirty="0" smtClean="0"/>
              <a:t>Questions about Action </a:t>
            </a:r>
            <a:r>
              <a:rPr lang="en-US" dirty="0" smtClean="0"/>
              <a:t>Plans</a:t>
            </a:r>
          </a:p>
          <a:p>
            <a:r>
              <a:rPr lang="en-US" dirty="0" smtClean="0"/>
              <a:t>Opportunities</a:t>
            </a:r>
            <a:endParaRPr lang="en-US" dirty="0" smtClean="0"/>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Moveable Feast</a:t>
            </a:r>
            <a:endParaRPr lang="en-US" dirty="0"/>
          </a:p>
        </p:txBody>
      </p:sp>
      <p:sp>
        <p:nvSpPr>
          <p:cNvPr id="3" name="Content Placeholder 2"/>
          <p:cNvSpPr>
            <a:spLocks noGrp="1"/>
          </p:cNvSpPr>
          <p:nvPr>
            <p:ph idx="1"/>
          </p:nvPr>
        </p:nvSpPr>
        <p:spPr/>
        <p:txBody>
          <a:bodyPr/>
          <a:lstStyle/>
          <a:p>
            <a:r>
              <a:rPr lang="en-US" b="1" dirty="0" smtClean="0"/>
              <a:t>Cost $325 for the week</a:t>
            </a:r>
          </a:p>
          <a:p>
            <a:r>
              <a:rPr lang="en-US" b="1" dirty="0" smtClean="0"/>
              <a:t>2012 LOCATIONS</a:t>
            </a:r>
          </a:p>
          <a:p>
            <a:pPr lvl="1">
              <a:buFont typeface="Wingdings" charset="2"/>
              <a:buChar char="u"/>
            </a:pPr>
            <a:r>
              <a:rPr lang="en-US" b="1" dirty="0" smtClean="0"/>
              <a:t>June 11-15 – Bloomington</a:t>
            </a:r>
          </a:p>
          <a:p>
            <a:pPr lvl="1">
              <a:buFont typeface="Wingdings" charset="2"/>
              <a:buChar char="u"/>
            </a:pPr>
            <a:r>
              <a:rPr lang="en-US" b="1" dirty="0" smtClean="0"/>
              <a:t>June 18-22 – Bloomington</a:t>
            </a:r>
          </a:p>
          <a:p>
            <a:pPr lvl="1">
              <a:buFont typeface="Wingdings" charset="2"/>
              <a:buChar char="u"/>
            </a:pPr>
            <a:r>
              <a:rPr lang="en-US" b="1" dirty="0" smtClean="0"/>
              <a:t>July 9-13 - Bloomington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21890" y="457200"/>
            <a:ext cx="5214762" cy="1143000"/>
          </a:xfrm>
        </p:spPr>
        <p:txBody>
          <a:bodyPr/>
          <a:lstStyle/>
          <a:p>
            <a:r>
              <a:rPr lang="en-US" dirty="0" smtClean="0"/>
              <a:t>Action Plan</a:t>
            </a:r>
            <a:endParaRPr lang="en-US" dirty="0"/>
          </a:p>
        </p:txBody>
      </p:sp>
      <p:sp>
        <p:nvSpPr>
          <p:cNvPr id="3" name="Content Placeholder 2"/>
          <p:cNvSpPr>
            <a:spLocks noGrp="1"/>
          </p:cNvSpPr>
          <p:nvPr>
            <p:ph idx="1"/>
          </p:nvPr>
        </p:nvSpPr>
        <p:spPr/>
        <p:txBody>
          <a:bodyPr>
            <a:normAutofit/>
          </a:bodyPr>
          <a:lstStyle/>
          <a:p>
            <a:r>
              <a:rPr lang="en-US" dirty="0" smtClean="0"/>
              <a:t>Write a detailed action plan proposal to promote Information Literacy to the larger community.  Include </a:t>
            </a:r>
          </a:p>
          <a:p>
            <a:pPr lvl="1"/>
            <a:r>
              <a:rPr lang="en-US" dirty="0" smtClean="0"/>
              <a:t>need </a:t>
            </a:r>
          </a:p>
          <a:p>
            <a:pPr lvl="1"/>
            <a:r>
              <a:rPr lang="en-US" dirty="0" smtClean="0"/>
              <a:t>definition </a:t>
            </a:r>
          </a:p>
          <a:p>
            <a:pPr lvl="1"/>
            <a:r>
              <a:rPr lang="en-US" dirty="0" smtClean="0"/>
              <a:t>overview of standards </a:t>
            </a:r>
          </a:p>
          <a:p>
            <a:pPr lvl="1"/>
            <a:r>
              <a:rPr lang="en-US" dirty="0" smtClean="0"/>
              <a:t>suggestions for implementation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21890" y="457200"/>
            <a:ext cx="5214762" cy="1143000"/>
          </a:xfrm>
        </p:spPr>
        <p:txBody>
          <a:bodyPr/>
          <a:lstStyle/>
          <a:p>
            <a:r>
              <a:rPr lang="en-US" dirty="0" smtClean="0"/>
              <a:t>Action Plan Options</a:t>
            </a:r>
            <a:endParaRPr lang="en-US" dirty="0"/>
          </a:p>
        </p:txBody>
      </p:sp>
      <p:sp>
        <p:nvSpPr>
          <p:cNvPr id="3" name="Content Placeholder 2"/>
          <p:cNvSpPr>
            <a:spLocks noGrp="1"/>
          </p:cNvSpPr>
          <p:nvPr>
            <p:ph idx="1"/>
          </p:nvPr>
        </p:nvSpPr>
        <p:spPr/>
        <p:txBody>
          <a:bodyPr>
            <a:normAutofit/>
          </a:bodyPr>
          <a:lstStyle/>
          <a:p>
            <a:r>
              <a:rPr lang="en-US" dirty="0" smtClean="0"/>
              <a:t>1. Develop a presentation to give to the members of your staff. </a:t>
            </a:r>
          </a:p>
          <a:p>
            <a:r>
              <a:rPr lang="en-US" dirty="0" smtClean="0"/>
              <a:t>2. A series of articles to be included in a newsletter for parents. </a:t>
            </a:r>
          </a:p>
          <a:p>
            <a:r>
              <a:rPr lang="en-US" dirty="0" smtClean="0"/>
              <a:t>3. A presentation to the local school board, or a local civic organization. </a:t>
            </a:r>
          </a:p>
          <a:p>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21890" y="457200"/>
            <a:ext cx="5214762" cy="1143000"/>
          </a:xfrm>
        </p:spPr>
        <p:txBody>
          <a:bodyPr/>
          <a:lstStyle/>
          <a:p>
            <a:r>
              <a:rPr lang="en-US" dirty="0" smtClean="0"/>
              <a:t>Action Plan</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Upon completion of your action plan consider steps to implementation.  What may need to be done prior to your plan? What potential roadblocks may exist?  Who are some of the key players? </a:t>
            </a:r>
          </a:p>
          <a:p>
            <a:pPr>
              <a:buNone/>
            </a:pPr>
            <a:r>
              <a:rPr lang="en-US" dirty="0" smtClean="0"/>
              <a:t>• Besides the presentation slides or newsletter articles, create a short PowerPoint presentation describing your action plan to your classmates. 3 Slides Maximum</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19867</TotalTime>
  <Words>2102</Words>
  <Application>Microsoft Macintosh PowerPoint</Application>
  <PresentationFormat>On-screen Show (4:3)</PresentationFormat>
  <Paragraphs>260</Paragraphs>
  <Slides>44</Slides>
  <Notes>9</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44</vt:i4>
      </vt:variant>
    </vt:vector>
  </HeadingPairs>
  <TitlesOfParts>
    <vt:vector size="46" baseType="lpstr">
      <vt:lpstr>Office Theme</vt:lpstr>
      <vt:lpstr>???</vt:lpstr>
      <vt:lpstr>Information Literacy Instruction for School Libraries</vt:lpstr>
      <vt:lpstr>Welcome back Everyone!</vt:lpstr>
      <vt:lpstr>Question of the week</vt:lpstr>
      <vt:lpstr>Agenda</vt:lpstr>
      <vt:lpstr>Housekeeping</vt:lpstr>
      <vt:lpstr>The Moveable Feast</vt:lpstr>
      <vt:lpstr>Action Plan</vt:lpstr>
      <vt:lpstr>Action Plan Options</vt:lpstr>
      <vt:lpstr>Action Plan</vt:lpstr>
      <vt:lpstr>Action Plan Rubric</vt:lpstr>
      <vt:lpstr>Action Plan</vt:lpstr>
      <vt:lpstr>The Big Picture</vt:lpstr>
      <vt:lpstr>Crucial Question</vt:lpstr>
      <vt:lpstr>Hair’s on Fire</vt:lpstr>
      <vt:lpstr>Kohlberg’s Stages of  Moral Development</vt:lpstr>
      <vt:lpstr>Mirah Dow Article</vt:lpstr>
      <vt:lpstr>Teaching Ethical Behavior by Mirah Dow</vt:lpstr>
      <vt:lpstr>Whale Education: A cause for concern?</vt:lpstr>
      <vt:lpstr>Steps in Principled Ethics</vt:lpstr>
      <vt:lpstr>In Small Groups</vt:lpstr>
      <vt:lpstr>Dow Article</vt:lpstr>
      <vt:lpstr>What’s one thing you’ve used without permission? (Note: The Names have been changed to protect the … offenders)</vt:lpstr>
      <vt:lpstr>Teaching Information Ethics to High School Students by Kathy Lehman</vt:lpstr>
      <vt:lpstr>Teaching Information Ethics to High School Students</vt:lpstr>
      <vt:lpstr>AASL Standards From Teaching Information Ethics To H.S. Students</vt:lpstr>
      <vt:lpstr>Practical Ways to Promote  Ethical Use of Information</vt:lpstr>
      <vt:lpstr>Apple &amp; Book Publishers</vt:lpstr>
      <vt:lpstr>A Learning Opportunity</vt:lpstr>
      <vt:lpstr>Acceptable Use Policy</vt:lpstr>
      <vt:lpstr>Copyright  </vt:lpstr>
      <vt:lpstr>Why consider Copyright?</vt:lpstr>
      <vt:lpstr>What me worry?</vt:lpstr>
      <vt:lpstr>What me worry?</vt:lpstr>
      <vt:lpstr>What is and isn’t copyrighted?</vt:lpstr>
      <vt:lpstr>So is anything acceptable?</vt:lpstr>
      <vt:lpstr>Purpose</vt:lpstr>
      <vt:lpstr>Nature</vt:lpstr>
      <vt:lpstr>Thank you</vt:lpstr>
      <vt:lpstr>Resources</vt:lpstr>
      <vt:lpstr>Creative Commons</vt:lpstr>
      <vt:lpstr>Pics 4 Learning</vt:lpstr>
      <vt:lpstr>Slide 42</vt:lpstr>
      <vt:lpstr>The 3 C’s</vt:lpstr>
      <vt:lpstr>Making Connections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dc:title>
  <dc:creator>Chris Bohne</dc:creator>
  <cp:lastModifiedBy>Chris Bohne</cp:lastModifiedBy>
  <cp:revision>78</cp:revision>
  <dcterms:created xsi:type="dcterms:W3CDTF">2012-04-16T10:56:36Z</dcterms:created>
  <dcterms:modified xsi:type="dcterms:W3CDTF">2012-04-16T21:52:31Z</dcterms:modified>
</cp:coreProperties>
</file>